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57" r:id="rId3"/>
    <p:sldId id="281" r:id="rId5"/>
    <p:sldId id="259" r:id="rId6"/>
    <p:sldId id="264" r:id="rId7"/>
    <p:sldId id="261" r:id="rId8"/>
    <p:sldId id="262" r:id="rId9"/>
    <p:sldId id="265" r:id="rId10"/>
    <p:sldId id="263" r:id="rId11"/>
    <p:sldId id="266" r:id="rId12"/>
    <p:sldId id="267" r:id="rId13"/>
    <p:sldId id="268" r:id="rId14"/>
    <p:sldId id="282" r:id="rId15"/>
    <p:sldId id="269" r:id="rId16"/>
    <p:sldId id="270" r:id="rId17"/>
    <p:sldId id="271" r:id="rId18"/>
    <p:sldId id="283" r:id="rId19"/>
    <p:sldId id="272" r:id="rId20"/>
    <p:sldId id="273" r:id="rId21"/>
    <p:sldId id="274" r:id="rId22"/>
    <p:sldId id="275" r:id="rId23"/>
    <p:sldId id="276" r:id="rId24"/>
    <p:sldId id="277" r:id="rId25"/>
    <p:sldId id="278" r:id="rId26"/>
    <p:sldId id="279" r:id="rId27"/>
    <p:sldId id="280" r:id="rId28"/>
    <p:sldId id="284" r:id="rId29"/>
    <p:sldId id="285" r:id="rId30"/>
    <p:sldId id="286" r:id="rId31"/>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2.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1914525" y="455930"/>
            <a:ext cx="309880" cy="368300"/>
          </a:xfrm>
          <a:prstGeom prst="rect">
            <a:avLst/>
          </a:prstGeom>
          <a:noFill/>
        </p:spPr>
        <p:txBody>
          <a:bodyPr wrap="none" rtlCol="0">
            <a:spAutoFit/>
          </a:bodyPr>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fld>
            <a:endParaRPr lang="zh-CN" altLang="en-US"/>
          </a:p>
        </p:txBody>
      </p:sp>
      <p:sp>
        <p:nvSpPr>
          <p:cNvPr id="6" name="文本框 5"/>
          <p:cNvSpPr txBox="1"/>
          <p:nvPr userDrawn="1"/>
        </p:nvSpPr>
        <p:spPr>
          <a:xfrm>
            <a:off x="4397375" y="753110"/>
            <a:ext cx="309880" cy="368300"/>
          </a:xfrm>
          <a:prstGeom prst="rect">
            <a:avLst/>
          </a:prstGeom>
          <a:noFill/>
        </p:spPr>
        <p:txBody>
          <a:bodyPr wrap="none" rtlCol="0">
            <a:spAutoFit/>
          </a:bodyPr>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
        <p:nvSpPr>
          <p:cNvPr id="59" name="文本框 58"/>
          <p:cNvSpPr txBox="1"/>
          <p:nvPr userDrawn="1"/>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3" name="文本框 62"/>
          <p:cNvSpPr txBox="1"/>
          <p:nvPr userDrawn="1"/>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userDrawn="1"/>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1.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charset="-122"/>
            </a:endParaRPr>
          </a:p>
        </p:txBody>
      </p:sp>
      <p:sp>
        <p:nvSpPr>
          <p:cNvPr id="12" name="椭圆 11"/>
          <p:cNvSpPr/>
          <p:nvPr/>
        </p:nvSpPr>
        <p:spPr>
          <a:xfrm>
            <a:off x="57503" y="216769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228609" y="2013434"/>
            <a:ext cx="3140616" cy="2903588"/>
          </a:xfrm>
          <a:prstGeom prst="rect">
            <a:avLst/>
          </a:prstGeom>
        </p:spPr>
      </p:pic>
      <p:sp>
        <p:nvSpPr>
          <p:cNvPr id="8" name="文本框 7"/>
          <p:cNvSpPr txBox="1"/>
          <p:nvPr/>
        </p:nvSpPr>
        <p:spPr>
          <a:xfrm>
            <a:off x="2682240" y="2663825"/>
            <a:ext cx="9509125" cy="1568450"/>
          </a:xfrm>
          <a:prstGeom prst="rect">
            <a:avLst/>
          </a:prstGeom>
          <a:noFill/>
        </p:spPr>
        <p:txBody>
          <a:bodyPr wrap="square" rtlCol="0">
            <a:spAutoFit/>
          </a:bodyPr>
          <a:lstStyle/>
          <a:p>
            <a:pPr algn="ctr" defTabSz="913765">
              <a:defRPr/>
            </a:pPr>
            <a:r>
              <a:rPr lang="en-US" altLang="zh-CN" sz="3200" b="1" u="sng" dirty="0">
                <a:solidFill>
                  <a:schemeClr val="bg1"/>
                </a:solidFill>
                <a:latin typeface="微软雅黑" panose="020B0503020204020204" charset="-122"/>
                <a:ea typeface="微软雅黑" panose="020B0503020204020204" charset="-122"/>
                <a:cs typeface="微软雅黑" panose="020B0503020204020204" charset="-122"/>
                <a:sym typeface="+mn-ea"/>
              </a:rPr>
              <a:t>3D Shuffle-Mixer</a:t>
            </a: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 an efficient </a:t>
            </a:r>
            <a:r>
              <a:rPr lang="en-US" altLang="zh-CN" sz="3200" b="1" u="sng" dirty="0">
                <a:solidFill>
                  <a:schemeClr val="bg1"/>
                </a:solidFill>
                <a:latin typeface="微软雅黑" panose="020B0503020204020204" charset="-122"/>
                <a:ea typeface="微软雅黑" panose="020B0503020204020204" charset="-122"/>
                <a:cs typeface="微软雅黑" panose="020B0503020204020204" charset="-122"/>
                <a:sym typeface="+mn-ea"/>
              </a:rPr>
              <a:t>context-aware</a:t>
            </a: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 vision learner of </a:t>
            </a:r>
            <a:r>
              <a:rPr lang="en-US" altLang="zh-CN" sz="3200" b="1" u="sng" dirty="0">
                <a:solidFill>
                  <a:schemeClr val="bg1"/>
                </a:solidFill>
                <a:latin typeface="微软雅黑" panose="020B0503020204020204" charset="-122"/>
                <a:ea typeface="微软雅黑" panose="020B0503020204020204" charset="-122"/>
                <a:cs typeface="微软雅黑" panose="020B0503020204020204" charset="-122"/>
                <a:sym typeface="+mn-ea"/>
              </a:rPr>
              <a:t>transformer-MLP</a:t>
            </a: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 paradigm for </a:t>
            </a:r>
            <a:r>
              <a:rPr lang="en-US" altLang="zh-CN" sz="3200" b="1" u="sng" dirty="0">
                <a:solidFill>
                  <a:schemeClr val="bg1"/>
                </a:solidFill>
                <a:latin typeface="微软雅黑" panose="020B0503020204020204" charset="-122"/>
                <a:ea typeface="微软雅黑" panose="020B0503020204020204" charset="-122"/>
                <a:cs typeface="微软雅黑" panose="020B0503020204020204" charset="-122"/>
                <a:sym typeface="+mn-ea"/>
              </a:rPr>
              <a:t>dense prediction</a:t>
            </a: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 in medical volume</a:t>
            </a:r>
            <a:endPar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4773295" y="4791710"/>
            <a:ext cx="2995930" cy="460375"/>
          </a:xfrm>
          <a:prstGeom prst="rect">
            <a:avLst/>
          </a:prstGeom>
          <a:noFill/>
        </p:spPr>
        <p:txBody>
          <a:bodyPr wrap="none" rtlCol="0">
            <a:spAutoFit/>
          </a:bodyPr>
          <a:p>
            <a:r>
              <a:rPr lang="en-US" altLang="zh-CN" sz="2400">
                <a:latin typeface="Times New Roman" panose="02020603050405020304" charset="0"/>
                <a:cs typeface="Times New Roman" panose="02020603050405020304" charset="0"/>
              </a:rPr>
              <a:t>IEEE TMI  submission</a:t>
            </a:r>
            <a:endParaRPr lang="en-US" altLang="zh-CN" sz="2400">
              <a:latin typeface="Times New Roman" panose="02020603050405020304" charset="0"/>
              <a:cs typeface="Times New Roman" panose="02020603050405020304" charset="0"/>
            </a:endParaRPr>
          </a:p>
        </p:txBody>
      </p:sp>
      <p:sp>
        <p:nvSpPr>
          <p:cNvPr id="4" name="文本框 3"/>
          <p:cNvSpPr txBox="1"/>
          <p:nvPr/>
        </p:nvSpPr>
        <p:spPr>
          <a:xfrm>
            <a:off x="5001260" y="5422900"/>
            <a:ext cx="254000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arXiv:2204.06779v1</a:t>
            </a:r>
            <a:endParaRPr lang="zh-CN" altLang="en-US">
              <a:latin typeface="Times New Roman" panose="02020603050405020304" charset="0"/>
              <a:cs typeface="Times New Roman" panose="02020603050405020304" charset="0"/>
            </a:endParaRPr>
          </a:p>
        </p:txBody>
      </p:sp>
    </p:spTree>
  </p:cSld>
  <p:clrMapOvr>
    <a:masterClrMapping/>
  </p:clrMapOvr>
  <p:transition spd="slow"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1088370" cy="5333365"/>
          </a:xfrm>
          <a:prstGeom prst="rect">
            <a:avLst/>
          </a:prstGeom>
          <a:noFill/>
        </p:spPr>
        <p:txBody>
          <a:bodyPr wrap="square" rtlCol="0">
            <a:spAutoFit/>
          </a:bodyPr>
          <a:p>
            <a:pPr fontAlgn="auto">
              <a:lnSpc>
                <a:spcPct val="120000"/>
              </a:lnSpc>
            </a:pPr>
            <a:r>
              <a:rPr lang="en-US" altLang="zh-CN" sz="3200" b="1">
                <a:latin typeface="Times New Roman" panose="02020603050405020304" charset="0"/>
                <a:cs typeface="Times New Roman" panose="02020603050405020304" charset="0"/>
                <a:sym typeface="+mn-ea"/>
              </a:rPr>
              <a:t>Twins</a:t>
            </a:r>
            <a:endParaRPr lang="en-US" altLang="zh-CN" sz="32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local + global attention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b="1">
                <a:latin typeface="Times New Roman" panose="02020603050405020304" charset="0"/>
                <a:cs typeface="Times New Roman" panose="02020603050405020304" charset="0"/>
                <a:sym typeface="+mn-ea"/>
              </a:rPr>
              <a:t>Shuffle Transformer</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shuffled fixed windows</a:t>
            </a:r>
            <a:endParaRPr lang="en-US" altLang="zh-CN" sz="2800">
              <a:solidFill>
                <a:srgbClr val="FF0000"/>
              </a:solidFill>
              <a:latin typeface="Times New Roman" panose="02020603050405020304" charset="0"/>
              <a:cs typeface="Times New Roman" panose="02020603050405020304" charset="0"/>
            </a:endParaRPr>
          </a:p>
          <a:p>
            <a:pPr fontAlgn="auto">
              <a:lnSpc>
                <a:spcPct val="120000"/>
              </a:lnSpc>
            </a:pPr>
            <a:r>
              <a:rPr lang="en-US" altLang="zh-CN" sz="2800" b="1">
                <a:latin typeface="Times New Roman" panose="02020603050405020304" charset="0"/>
                <a:cs typeface="Times New Roman" panose="02020603050405020304" charset="0"/>
                <a:sym typeface="+mn-ea"/>
              </a:rPr>
              <a:t>PVT</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pyramid structure</a:t>
            </a:r>
            <a:endParaRPr lang="en-US" altLang="zh-CN" sz="2800">
              <a:solidFill>
                <a:srgbClr val="FF0000"/>
              </a:solidFill>
              <a:latin typeface="Times New Roman" panose="02020603050405020304" charset="0"/>
              <a:cs typeface="Times New Roman" panose="02020603050405020304" charset="0"/>
            </a:endParaRPr>
          </a:p>
          <a:p>
            <a:pPr fontAlgn="auto">
              <a:lnSpc>
                <a:spcPct val="120000"/>
              </a:lnSpc>
            </a:pPr>
            <a:r>
              <a:rPr lang="en-US" altLang="zh-CN" sz="2800" b="1">
                <a:latin typeface="Times New Roman" panose="02020603050405020304" charset="0"/>
                <a:cs typeface="Times New Roman" panose="02020603050405020304" charset="0"/>
                <a:sym typeface="+mn-ea"/>
              </a:rPr>
              <a:t>MSG-Transformer</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shuffled message token across windows</a:t>
            </a:r>
            <a:endParaRPr lang="en-US" altLang="zh-CN" sz="2800">
              <a:latin typeface="Times New Roman" panose="02020603050405020304" charset="0"/>
              <a:cs typeface="Times New Roman" panose="02020603050405020304" charset="0"/>
              <a:sym typeface="+mn-ea"/>
            </a:endParaRPr>
          </a:p>
          <a:p>
            <a:pPr fontAlgn="auto">
              <a:lnSpc>
                <a:spcPct val="120000"/>
              </a:lnSpc>
            </a:pPr>
            <a:r>
              <a:rPr lang="en-US" altLang="zh-CN" sz="2800" b="1">
                <a:latin typeface="Times New Roman" panose="02020603050405020304" charset="0"/>
                <a:cs typeface="Times New Roman" panose="02020603050405020304" charset="0"/>
                <a:sym typeface="+mn-ea"/>
              </a:rPr>
              <a:t>CSWin Transformer</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cross-shaped window self-attention</a:t>
            </a:r>
            <a:endParaRPr lang="en-US" altLang="zh-CN" sz="2800">
              <a:solidFill>
                <a:srgbClr val="FF0000"/>
              </a:solidFill>
              <a:latin typeface="Times New Roman" panose="02020603050405020304" charset="0"/>
              <a:cs typeface="Times New Roman" panose="02020603050405020304" charset="0"/>
            </a:endParaRPr>
          </a:p>
        </p:txBody>
      </p:sp>
      <p:pic>
        <p:nvPicPr>
          <p:cNvPr id="105" name="图片 104"/>
          <p:cNvPicPr>
            <a:picLocks noChangeAspect="1"/>
          </p:cNvPicPr>
          <p:nvPr/>
        </p:nvPicPr>
        <p:blipFill>
          <a:blip r:embed="rId2"/>
          <a:srcRect b="38722"/>
          <a:stretch>
            <a:fillRect/>
          </a:stretch>
        </p:blipFill>
        <p:spPr>
          <a:xfrm>
            <a:off x="5352415" y="950595"/>
            <a:ext cx="6639099" cy="2337602"/>
          </a:xfrm>
          <a:prstGeom prst="rect">
            <a:avLst/>
          </a:prstGeom>
          <a:noFill/>
          <a:ln w="9525">
            <a:noFill/>
          </a:ln>
        </p:spPr>
      </p:pic>
      <p:pic>
        <p:nvPicPr>
          <p:cNvPr id="106" name="图片 105"/>
          <p:cNvPicPr>
            <a:picLocks noChangeAspect="1"/>
          </p:cNvPicPr>
          <p:nvPr/>
        </p:nvPicPr>
        <p:blipFill>
          <a:blip r:embed="rId3"/>
          <a:srcRect l="1068" r="50427" b="33240"/>
          <a:stretch>
            <a:fillRect/>
          </a:stretch>
        </p:blipFill>
        <p:spPr>
          <a:xfrm>
            <a:off x="7539355" y="3392170"/>
            <a:ext cx="4299485" cy="265549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1088370" cy="3265805"/>
          </a:xfrm>
          <a:prstGeom prst="rect">
            <a:avLst/>
          </a:prstGeom>
          <a:noFill/>
        </p:spPr>
        <p:txBody>
          <a:bodyPr wrap="square" rtlCol="0">
            <a:spAutoFit/>
          </a:bodyPr>
          <a:p>
            <a:pPr fontAlgn="auto">
              <a:lnSpc>
                <a:spcPct val="120000"/>
              </a:lnSpc>
            </a:pPr>
            <a:r>
              <a:rPr lang="en-US" altLang="zh-CN" sz="3200" b="1">
                <a:latin typeface="Times New Roman" panose="02020603050405020304" charset="0"/>
                <a:cs typeface="Times New Roman" panose="02020603050405020304" charset="0"/>
                <a:sym typeface="+mn-ea"/>
              </a:rPr>
              <a:t>CNN-Transformer backbones in 3D medical image</a:t>
            </a:r>
            <a:endParaRPr lang="en-US" altLang="zh-CN" sz="32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U-Transformer</a:t>
            </a:r>
            <a:endParaRPr lang="en-US" altLang="zh-CN" sz="2800">
              <a:solidFill>
                <a:schemeClr val="tx1"/>
              </a:solidFill>
              <a:latin typeface="Times New Roman" panose="02020603050405020304" charset="0"/>
              <a:cs typeface="Times New Roman" panose="02020603050405020304" charset="0"/>
            </a:endParaRPr>
          </a:p>
          <a:p>
            <a:pPr fontAlgn="auto">
              <a:lnSpc>
                <a:spcPct val="120000"/>
              </a:lnSpc>
            </a:pPr>
            <a:r>
              <a:rPr lang="en-US" altLang="zh-CN" sz="2800">
                <a:solidFill>
                  <a:schemeClr val="tx1"/>
                </a:solidFill>
                <a:latin typeface="Times New Roman" panose="02020603050405020304" charset="0"/>
                <a:cs typeface="Times New Roman" panose="02020603050405020304" charset="0"/>
              </a:rPr>
              <a:t>        - MedT</a:t>
            </a:r>
            <a:endParaRPr lang="en-US" altLang="zh-CN" sz="2800">
              <a:solidFill>
                <a:schemeClr val="tx1"/>
              </a:solidFill>
              <a:latin typeface="Times New Roman" panose="02020603050405020304" charset="0"/>
              <a:cs typeface="Times New Roman" panose="02020603050405020304" charset="0"/>
            </a:endParaRPr>
          </a:p>
          <a:p>
            <a:pPr fontAlgn="auto">
              <a:lnSpc>
                <a:spcPct val="120000"/>
              </a:lnSpc>
            </a:pPr>
            <a:r>
              <a:rPr lang="en-US" altLang="zh-CN" sz="2800">
                <a:solidFill>
                  <a:schemeClr val="tx1"/>
                </a:solidFill>
                <a:latin typeface="Times New Roman" panose="02020603050405020304" charset="0"/>
                <a:cs typeface="Times New Roman" panose="02020603050405020304" charset="0"/>
              </a:rPr>
              <a:t>        - TransUNet, CoTr, TransBTS</a:t>
            </a:r>
            <a:endParaRPr lang="en-US" altLang="zh-CN" sz="2800">
              <a:solidFill>
                <a:schemeClr val="tx1"/>
              </a:solidFill>
              <a:latin typeface="Times New Roman" panose="02020603050405020304" charset="0"/>
              <a:cs typeface="Times New Roman" panose="02020603050405020304" charset="0"/>
            </a:endParaRPr>
          </a:p>
          <a:p>
            <a:pPr fontAlgn="auto">
              <a:lnSpc>
                <a:spcPct val="120000"/>
              </a:lnSpc>
            </a:pPr>
            <a:r>
              <a:rPr lang="en-US" altLang="zh-CN" sz="2800">
                <a:solidFill>
                  <a:schemeClr val="tx1"/>
                </a:solidFill>
                <a:latin typeface="Times New Roman" panose="02020603050405020304" charset="0"/>
                <a:cs typeface="Times New Roman" panose="02020603050405020304" charset="0"/>
              </a:rPr>
              <a:t>        - UNETR</a:t>
            </a:r>
            <a:endParaRPr lang="en-US" altLang="zh-CN" sz="2800">
              <a:solidFill>
                <a:schemeClr val="tx1"/>
              </a:solidFill>
              <a:latin typeface="Times New Roman" panose="02020603050405020304" charset="0"/>
              <a:cs typeface="Times New Roman" panose="02020603050405020304" charset="0"/>
            </a:endParaRPr>
          </a:p>
          <a:p>
            <a:pPr fontAlgn="auto">
              <a:lnSpc>
                <a:spcPct val="120000"/>
              </a:lnSpc>
            </a:pPr>
            <a:r>
              <a:rPr lang="en-US" altLang="zh-CN" sz="2800">
                <a:solidFill>
                  <a:schemeClr val="tx1"/>
                </a:solidFill>
                <a:latin typeface="Times New Roman" panose="02020603050405020304" charset="0"/>
                <a:cs typeface="Times New Roman" panose="02020603050405020304" charset="0"/>
              </a:rPr>
              <a:t>        - Swin-Unet</a:t>
            </a:r>
            <a:endParaRPr lang="en-US" altLang="zh-CN" sz="2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1088370" cy="2748915"/>
          </a:xfrm>
          <a:prstGeom prst="rect">
            <a:avLst/>
          </a:prstGeom>
          <a:noFill/>
        </p:spPr>
        <p:txBody>
          <a:bodyPr wrap="square" rtlCol="0">
            <a:spAutoFit/>
          </a:bodyPr>
          <a:p>
            <a:pPr fontAlgn="auto">
              <a:lnSpc>
                <a:spcPct val="120000"/>
              </a:lnSpc>
            </a:pPr>
            <a:r>
              <a:rPr lang="en-US" altLang="zh-CN" sz="3200" b="1">
                <a:latin typeface="Times New Roman" panose="02020603050405020304" charset="0"/>
                <a:cs typeface="Times New Roman" panose="02020603050405020304" charset="0"/>
                <a:sym typeface="+mn-ea"/>
              </a:rPr>
              <a:t>MLP-mixer</a:t>
            </a:r>
            <a:endParaRPr lang="en-US" altLang="zh-CN" sz="32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Per-path fully-connected</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Channel-mixing MLP</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Token-mixing MLP</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a:t>
            </a:r>
            <a:endParaRPr lang="en-US" altLang="zh-CN" sz="2800">
              <a:latin typeface="Times New Roman" panose="02020603050405020304" charset="0"/>
              <a:cs typeface="Times New Roman" panose="02020603050405020304" charset="0"/>
            </a:endParaRPr>
          </a:p>
        </p:txBody>
      </p:sp>
      <p:pic>
        <p:nvPicPr>
          <p:cNvPr id="119" name="图片 118"/>
          <p:cNvPicPr/>
          <p:nvPr/>
        </p:nvPicPr>
        <p:blipFill>
          <a:blip r:embed="rId2"/>
          <a:srcRect r="40622"/>
          <a:stretch>
            <a:fillRect/>
          </a:stretch>
        </p:blipFill>
        <p:spPr>
          <a:xfrm>
            <a:off x="7188200" y="893445"/>
            <a:ext cx="4859020" cy="3134995"/>
          </a:xfrm>
          <a:prstGeom prst="rect">
            <a:avLst/>
          </a:prstGeom>
          <a:noFill/>
          <a:ln w="9525">
            <a:noFill/>
          </a:ln>
        </p:spPr>
      </p:pic>
      <p:pic>
        <p:nvPicPr>
          <p:cNvPr id="120" name="图片 119"/>
          <p:cNvPicPr/>
          <p:nvPr/>
        </p:nvPicPr>
        <p:blipFill>
          <a:blip r:embed="rId3"/>
          <a:stretch>
            <a:fillRect/>
          </a:stretch>
        </p:blipFill>
        <p:spPr>
          <a:xfrm>
            <a:off x="310388" y="4309491"/>
            <a:ext cx="11423904" cy="227380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3D shuffle-mixer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255905" y="665480"/>
            <a:ext cx="4465320" cy="600964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U-shape</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shuffle-mixer block</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CrossMerge</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ASES</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r>
              <a:rPr lang="en-US" altLang="zh-CN" sz="3200" b="1">
                <a:solidFill>
                  <a:schemeClr val="tx1"/>
                </a:solidFill>
                <a:latin typeface="Times New Roman" panose="02020603050405020304" charset="0"/>
                <a:cs typeface="Times New Roman" panose="02020603050405020304" charset="0"/>
              </a:rPr>
              <a:t>Patch embedding</a:t>
            </a:r>
            <a:endParaRPr lang="en-US" altLang="zh-CN" sz="3200" b="1">
              <a:solidFill>
                <a:schemeClr val="tx1"/>
              </a:solidFill>
              <a:latin typeface="Times New Roman" panose="02020603050405020304" charset="0"/>
              <a:cs typeface="Times New Roman" panose="02020603050405020304" charset="0"/>
            </a:endParaRPr>
          </a:p>
          <a:p>
            <a:pPr algn="l" fontAlgn="auto">
              <a:lnSpc>
                <a:spcPct val="130000"/>
              </a:lnSpc>
              <a:buClrTx/>
              <a:buSzTx/>
              <a:buFontTx/>
            </a:pPr>
            <a:r>
              <a:rPr lang="en-US" altLang="zh-CN" sz="2800">
                <a:solidFill>
                  <a:schemeClr val="tx1"/>
                </a:solidFill>
                <a:latin typeface="Times New Roman" panose="02020603050405020304" charset="0"/>
                <a:cs typeface="Times New Roman" panose="02020603050405020304" charset="0"/>
              </a:rPr>
              <a:t>   - medical volume (3D)</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r>
              <a:rPr lang="en-US" altLang="zh-CN" sz="3200" b="1">
                <a:latin typeface="Times New Roman" panose="02020603050405020304" charset="0"/>
                <a:cs typeface="Times New Roman" panose="02020603050405020304" charset="0"/>
                <a:sym typeface="+mn-ea"/>
              </a:rPr>
              <a:t>Global context modeling</a:t>
            </a:r>
            <a:endParaRPr lang="en-US" altLang="zh-CN" sz="3200" b="1">
              <a:latin typeface="Times New Roman" panose="02020603050405020304" charset="0"/>
              <a:cs typeface="Times New Roman" panose="02020603050405020304" charset="0"/>
              <a:sym typeface="+mn-ea"/>
            </a:endParaRPr>
          </a:p>
          <a:p>
            <a:pPr algn="l" fontAlgn="auto">
              <a:lnSpc>
                <a:spcPct val="130000"/>
              </a:lnSpc>
              <a:buClrTx/>
              <a:buSzTx/>
              <a:buFontTx/>
            </a:pPr>
            <a:r>
              <a:rPr lang="en-US" altLang="zh-CN" sz="2800">
                <a:latin typeface="Times New Roman" panose="02020603050405020304" charset="0"/>
                <a:cs typeface="Times New Roman" panose="02020603050405020304" charset="0"/>
                <a:sym typeface="+mn-ea"/>
              </a:rPr>
              <a:t>  - shuffle-mixer</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r>
              <a:rPr lang="en-US" altLang="zh-CN" sz="3200" b="1">
                <a:solidFill>
                  <a:schemeClr val="tx1"/>
                </a:solidFill>
                <a:latin typeface="Times New Roman" panose="02020603050405020304" charset="0"/>
                <a:cs typeface="Times New Roman" panose="02020603050405020304" charset="0"/>
              </a:rPr>
              <a:t>Multi-scale context</a:t>
            </a:r>
            <a:endParaRPr lang="en-US" altLang="zh-CN" sz="3200" b="1">
              <a:solidFill>
                <a:schemeClr val="tx1"/>
              </a:solidFill>
              <a:latin typeface="Times New Roman" panose="02020603050405020304" charset="0"/>
              <a:cs typeface="Times New Roman" panose="02020603050405020304" charset="0"/>
            </a:endParaRPr>
          </a:p>
          <a:p>
            <a:pPr algn="l" fontAlgn="auto">
              <a:lnSpc>
                <a:spcPct val="130000"/>
              </a:lnSpc>
              <a:buClrTx/>
              <a:buSzTx/>
              <a:buFontTx/>
            </a:pPr>
            <a:r>
              <a:rPr lang="en-US" altLang="zh-CN" sz="2800">
                <a:solidFill>
                  <a:schemeClr val="tx1"/>
                </a:solidFill>
                <a:latin typeface="Times New Roman" panose="02020603050405020304" charset="0"/>
                <a:cs typeface="Times New Roman" panose="02020603050405020304" charset="0"/>
              </a:rPr>
              <a:t>   - CrossMerge</a:t>
            </a:r>
            <a:endParaRPr lang="en-US" altLang="zh-CN" sz="2800">
              <a:solidFill>
                <a:schemeClr val="tx1"/>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4580255" y="803910"/>
            <a:ext cx="7524750" cy="579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3D shuffle-mixer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7695" cy="3529965"/>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Full-view slice spatial shiffle</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W-MSA obtains global and local spatial contextual information </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input </a:t>
            </a:r>
            <a:r>
              <a:rPr lang="en-US" altLang="zh-CN" sz="2800" b="1">
                <a:solidFill>
                  <a:schemeClr val="tx1"/>
                </a:solidFill>
                <a:latin typeface="Times New Roman" panose="02020603050405020304" charset="0"/>
                <a:cs typeface="Times New Roman" panose="02020603050405020304" charset="0"/>
              </a:rPr>
              <a:t>Z</a:t>
            </a:r>
            <a:r>
              <a:rPr lang="en-US" altLang="zh-CN" sz="2800">
                <a:solidFill>
                  <a:schemeClr val="tx1"/>
                </a:solidFill>
                <a:latin typeface="Times New Roman" panose="02020603050405020304" charset="0"/>
                <a:cs typeface="Times New Roman" panose="02020603050405020304" charset="0"/>
              </a:rPr>
              <a:t> is partitioned into non-overlapping window feature </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pure W-MSA lacks window connections---- 2D spatial transpose shuffle</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105" name="图片 104"/>
          <p:cNvPicPr>
            <a:picLocks noChangeAspect="1"/>
          </p:cNvPicPr>
          <p:nvPr/>
        </p:nvPicPr>
        <p:blipFill>
          <a:blip r:embed="rId2"/>
          <a:srcRect b="38722"/>
          <a:stretch>
            <a:fillRect/>
          </a:stretch>
        </p:blipFill>
        <p:spPr>
          <a:xfrm>
            <a:off x="1936115" y="3613150"/>
            <a:ext cx="8397240" cy="29565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3D shuffle-mixer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8330" cy="297053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Full-view slice spatial shuffle--</a:t>
            </a:r>
            <a:r>
              <a:rPr lang="en-US" altLang="zh-CN" sz="2400" b="1">
                <a:latin typeface="Times New Roman" panose="02020603050405020304" charset="0"/>
                <a:cs typeface="Times New Roman" panose="02020603050405020304" charset="0"/>
                <a:sym typeface="+mn-ea"/>
              </a:rPr>
              <a:t>full-view information of 3D volume</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(H,W,D)---&gt; (H,W), (H, D),(W, D) </a:t>
            </a:r>
            <a:r>
              <a:rPr lang="en-US" altLang="zh-CN" sz="2800">
                <a:solidFill>
                  <a:srgbClr val="0000C0"/>
                </a:solidFill>
                <a:latin typeface="Times New Roman" panose="02020603050405020304" charset="0"/>
                <a:cs typeface="Times New Roman" panose="02020603050405020304" charset="0"/>
              </a:rPr>
              <a:t>view</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- 3D volume--&gt;slices--&gt;view--&gt;2D transpose shuffle T + W-MSA</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W-MSA, 2</a:t>
            </a:r>
            <a:r>
              <a:rPr lang="en-US" altLang="zh-CN" sz="2800">
                <a:solidFill>
                  <a:schemeClr val="tx1"/>
                </a:solidFill>
                <a:latin typeface="Times New Roman" panose="02020603050405020304" charset="0"/>
                <a:cs typeface="Times New Roman" panose="02020603050405020304" charset="0"/>
              </a:rPr>
              <a:t>D depth-wise convolution, MLP</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436370" y="3074670"/>
            <a:ext cx="9258300" cy="33984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3D shuffle-mixer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8330" cy="297053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Full-view slice spatial shuffle--</a:t>
            </a:r>
            <a:r>
              <a:rPr lang="en-US" altLang="zh-CN" sz="2400" b="1">
                <a:latin typeface="Times New Roman" panose="02020603050405020304" charset="0"/>
                <a:cs typeface="Times New Roman" panose="02020603050405020304" charset="0"/>
                <a:sym typeface="+mn-ea"/>
              </a:rPr>
              <a:t>full-view information of 3D volume</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(H,W,D)---&gt; (H,W), (H, D),(W, D) </a:t>
            </a:r>
            <a:r>
              <a:rPr lang="en-US" altLang="zh-CN" sz="2800">
                <a:solidFill>
                  <a:srgbClr val="0000C0"/>
                </a:solidFill>
                <a:latin typeface="Times New Roman" panose="02020603050405020304" charset="0"/>
                <a:cs typeface="Times New Roman" panose="02020603050405020304" charset="0"/>
              </a:rPr>
              <a:t>view</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- 3D volume--&gt;slices--&gt;view--&gt;2D transpose shuffle T + W-MSA</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W-MSA, 2</a:t>
            </a:r>
            <a:r>
              <a:rPr lang="en-US" altLang="zh-CN" sz="2800">
                <a:solidFill>
                  <a:schemeClr val="tx1"/>
                </a:solidFill>
                <a:latin typeface="Times New Roman" panose="02020603050405020304" charset="0"/>
                <a:cs typeface="Times New Roman" panose="02020603050405020304" charset="0"/>
              </a:rPr>
              <a:t>D depth-wise convolution, MLP</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9853930" y="603250"/>
            <a:ext cx="2232000" cy="5949630"/>
          </a:xfrm>
          <a:prstGeom prst="rect">
            <a:avLst/>
          </a:prstGeom>
        </p:spPr>
      </p:pic>
      <p:pic>
        <p:nvPicPr>
          <p:cNvPr id="5" name="图片 4"/>
          <p:cNvPicPr>
            <a:picLocks noChangeAspect="1"/>
          </p:cNvPicPr>
          <p:nvPr/>
        </p:nvPicPr>
        <p:blipFill>
          <a:blip r:embed="rId3"/>
          <a:stretch>
            <a:fillRect/>
          </a:stretch>
        </p:blipFill>
        <p:spPr>
          <a:xfrm>
            <a:off x="1882775" y="3154680"/>
            <a:ext cx="5562600" cy="3286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3D shuffle-mixer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7695" cy="3529965"/>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Slice-aware volume context mixing</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each single view, spatial information of 2D slice</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the third dimension, slice-aware volume context mixing</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absolute position embedding (APE), axial-MLP(slice-aware along third dimension and channel)</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500380" y="4122420"/>
            <a:ext cx="11268075" cy="2219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3D shuffle-mixer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7695" cy="297053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View-aware aggregator</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aggregate the full-view to obtain the final volume feature of 3D</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project features of all views along channel dimension</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concatenate </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171575" y="4210050"/>
            <a:ext cx="9544050" cy="1181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Adaptive scaled enhanced shorcut</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7695" cy="297053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enhance feature representation with itself</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spatial enhance</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channel enhance</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SENet </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4189095" y="1433195"/>
            <a:ext cx="7105650" cy="513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4" name="文本框 3"/>
          <p:cNvSpPr txBox="1"/>
          <p:nvPr/>
        </p:nvSpPr>
        <p:spPr>
          <a:xfrm>
            <a:off x="466090" y="947420"/>
            <a:ext cx="7501255" cy="441579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Authors</a:t>
            </a:r>
            <a:endParaRPr lang="en-US" altLang="zh-CN" sz="2000" b="1">
              <a:latin typeface="Times New Roman" panose="02020603050405020304" charset="0"/>
              <a:cs typeface="Times New Roman" panose="02020603050405020304" charset="0"/>
            </a:endParaRPr>
          </a:p>
          <a:p>
            <a:endParaRPr lang="en-US" altLang="zh-CN"/>
          </a:p>
          <a:p>
            <a:pPr algn="just" fontAlgn="auto">
              <a:lnSpc>
                <a:spcPct val="150000"/>
              </a:lnSpc>
            </a:pPr>
            <a:r>
              <a:rPr lang="en-US" altLang="zh-CN" b="1">
                <a:latin typeface="Times New Roman" panose="02020603050405020304" charset="0"/>
                <a:cs typeface="Times New Roman" panose="02020603050405020304" charset="0"/>
              </a:rPr>
              <a:t>Jianhua Yao</a:t>
            </a:r>
            <a:r>
              <a:rPr lang="en-US" altLang="zh-CN">
                <a:latin typeface="Times New Roman" panose="02020603050405020304" charset="0"/>
                <a:cs typeface="Times New Roman" panose="02020603050405020304" charset="0"/>
              </a:rPr>
              <a:t>: received the Ph.D. degree in computer science from Johns Hopkins University, in 2002. He was an Associate Scientist and the Manager with the Department of Radiology and Imaging Sciences, NIH, where he managed the Clinical Image Processing Services Laboratory. He was with the Computer-Aided Detection (CAD) and Image Biomarker Laboratory, NIH. He is currently an Expert Fellow with AI Lab, Tencent Holdings Ltd., China. His research interests include machine learning, clinical image processing, deformable model, nonrigid registration, CAD, CT colonography, and tumor growth modeling.</a:t>
            </a:r>
            <a:endParaRPr lang="en-US" altLang="zh-CN">
              <a:latin typeface="Times New Roman" panose="02020603050405020304" charset="0"/>
              <a:cs typeface="Times New Roman" panose="02020603050405020304" charset="0"/>
            </a:endParaRPr>
          </a:p>
        </p:txBody>
      </p:sp>
      <p:pic>
        <p:nvPicPr>
          <p:cNvPr id="110" name="图片 109"/>
          <p:cNvPicPr/>
          <p:nvPr/>
        </p:nvPicPr>
        <p:blipFill>
          <a:blip r:embed="rId2"/>
          <a:srcRect l="34153" r="12198"/>
          <a:stretch>
            <a:fillRect/>
          </a:stretch>
        </p:blipFill>
        <p:spPr>
          <a:xfrm>
            <a:off x="8213090" y="816610"/>
            <a:ext cx="3781425" cy="5372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CrossMerge skip-connection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0767695" cy="297053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pyramid vision transformer</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Pointwise conv2D</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QKV split</a:t>
            </a:r>
            <a:endParaRPr lang="en-US" altLang="zh-CN" sz="2800">
              <a:solidFill>
                <a:schemeClr val="tx1"/>
              </a:solidFill>
              <a:latin typeface="Times New Roman" panose="02020603050405020304" charset="0"/>
              <a:cs typeface="Times New Roman" panose="02020603050405020304" charset="0"/>
            </a:endParaRPr>
          </a:p>
          <a:p>
            <a:pPr fontAlgn="auto">
              <a:lnSpc>
                <a:spcPct val="130000"/>
              </a:lnSpc>
            </a:pPr>
            <a:r>
              <a:rPr lang="en-US" altLang="zh-CN" sz="2800">
                <a:solidFill>
                  <a:schemeClr val="tx1"/>
                </a:solidFill>
                <a:latin typeface="Times New Roman" panose="02020603050405020304" charset="0"/>
                <a:cs typeface="Times New Roman" panose="02020603050405020304" charset="0"/>
              </a:rPr>
              <a:t>    - W-MSA </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2"/>
          <a:stretch>
            <a:fillRect/>
          </a:stretch>
        </p:blipFill>
        <p:spPr>
          <a:xfrm>
            <a:off x="4589145" y="1835785"/>
            <a:ext cx="7305675" cy="465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conv2D</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1205" y="732155"/>
            <a:ext cx="10767695" cy="297053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conv2D</a:t>
            </a:r>
            <a:endParaRPr lang="en-US" altLang="zh-CN" sz="32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 conv2D</a:t>
            </a:r>
            <a:endParaRPr lang="en-US" altLang="zh-CN" sz="28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 depthwise separable convolution</a:t>
            </a:r>
            <a:endParaRPr lang="en-US" altLang="zh-CN" sz="2800">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 pointwise convolution</a:t>
            </a:r>
            <a:endParaRPr lang="en-US" altLang="zh-CN" sz="2800">
              <a:latin typeface="Times New Roman" panose="02020603050405020304" charset="0"/>
              <a:cs typeface="Times New Roman" panose="02020603050405020304" charset="0"/>
            </a:endParaRPr>
          </a:p>
          <a:p>
            <a:pPr fontAlgn="auto">
              <a:lnSpc>
                <a:spcPct val="130000"/>
              </a:lnSpc>
              <a:buClrTx/>
              <a:buSzTx/>
              <a:buFontTx/>
            </a:pPr>
            <a:endParaRPr lang="en-US" altLang="zh-CN" sz="2800">
              <a:latin typeface="Times New Roman" panose="02020603050405020304" charset="0"/>
              <a:cs typeface="Times New Roman" panose="02020603050405020304" charset="0"/>
            </a:endParaRPr>
          </a:p>
        </p:txBody>
      </p:sp>
      <p:pic>
        <p:nvPicPr>
          <p:cNvPr id="107" name="图片 106"/>
          <p:cNvPicPr>
            <a:picLocks noChangeAspect="1"/>
          </p:cNvPicPr>
          <p:nvPr/>
        </p:nvPicPr>
        <p:blipFill>
          <a:blip r:embed="rId2"/>
          <a:stretch>
            <a:fillRect/>
          </a:stretch>
        </p:blipFill>
        <p:spPr>
          <a:xfrm>
            <a:off x="5596255" y="893445"/>
            <a:ext cx="5578316" cy="2908300"/>
          </a:xfrm>
          <a:prstGeom prst="rect">
            <a:avLst/>
          </a:prstGeom>
          <a:noFill/>
          <a:ln w="9525">
            <a:noFill/>
          </a:ln>
        </p:spPr>
      </p:pic>
      <p:pic>
        <p:nvPicPr>
          <p:cNvPr id="108" name="图片 107"/>
          <p:cNvPicPr>
            <a:picLocks noChangeAspect="1"/>
          </p:cNvPicPr>
          <p:nvPr/>
        </p:nvPicPr>
        <p:blipFill>
          <a:blip r:embed="rId3"/>
          <a:stretch>
            <a:fillRect/>
          </a:stretch>
        </p:blipFill>
        <p:spPr>
          <a:xfrm>
            <a:off x="203835" y="3863658"/>
            <a:ext cx="6147244" cy="2411254"/>
          </a:xfrm>
          <a:prstGeom prst="rect">
            <a:avLst/>
          </a:prstGeom>
          <a:noFill/>
          <a:ln w="9525">
            <a:noFill/>
          </a:ln>
        </p:spPr>
      </p:pic>
      <p:pic>
        <p:nvPicPr>
          <p:cNvPr id="109" name="图片 108"/>
          <p:cNvPicPr>
            <a:picLocks noChangeAspect="1"/>
          </p:cNvPicPr>
          <p:nvPr/>
        </p:nvPicPr>
        <p:blipFill>
          <a:blip r:embed="rId4"/>
          <a:stretch>
            <a:fillRect/>
          </a:stretch>
        </p:blipFill>
        <p:spPr>
          <a:xfrm>
            <a:off x="6351270" y="3963035"/>
            <a:ext cx="5471160" cy="22536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experimental results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1205" y="732155"/>
            <a:ext cx="5751195" cy="4410710"/>
          </a:xfrm>
          <a:prstGeom prst="rect">
            <a:avLst/>
          </a:prstGeom>
          <a:noFill/>
        </p:spPr>
        <p:txBody>
          <a:bodyPr wrap="square" rtlCol="0">
            <a:spAutoFit/>
          </a:bodyPr>
          <a:p>
            <a:pPr fontAlgn="auto">
              <a:lnSpc>
                <a:spcPct val="130000"/>
              </a:lnSpc>
            </a:pPr>
            <a:r>
              <a:rPr lang="en-US" altLang="zh-CN" sz="3200" b="1">
                <a:latin typeface="Times New Roman" panose="02020603050405020304" charset="0"/>
                <a:cs typeface="Times New Roman" panose="02020603050405020304" charset="0"/>
                <a:sym typeface="+mn-ea"/>
              </a:rPr>
              <a:t>3D NCCT hematoma</a:t>
            </a:r>
            <a:endParaRPr lang="en-US" altLang="zh-CN" sz="3200" b="1">
              <a:latin typeface="Times New Roman" panose="02020603050405020304" charset="0"/>
              <a:cs typeface="Times New Roman" panose="02020603050405020304" charset="0"/>
              <a:sym typeface="+mn-ea"/>
            </a:endParaRPr>
          </a:p>
          <a:p>
            <a:pPr fontAlgn="auto">
              <a:lnSpc>
                <a:spcPct val="130000"/>
              </a:lnSpc>
            </a:pPr>
            <a:r>
              <a:rPr lang="en-US" altLang="zh-CN" sz="3200">
                <a:latin typeface="Times New Roman" panose="02020603050405020304" charset="0"/>
                <a:cs typeface="Times New Roman" panose="02020603050405020304" charset="0"/>
                <a:sym typeface="+mn-ea"/>
              </a:rPr>
              <a:t>    - CT, lesion segmentation</a:t>
            </a:r>
            <a:endParaRPr lang="en-US" altLang="zh-CN" sz="3200">
              <a:solidFill>
                <a:schemeClr val="tx1"/>
              </a:solidFill>
              <a:latin typeface="Times New Roman" panose="02020603050405020304" charset="0"/>
              <a:cs typeface="Times New Roman" panose="02020603050405020304" charset="0"/>
            </a:endParaRPr>
          </a:p>
          <a:p>
            <a:pPr fontAlgn="auto">
              <a:lnSpc>
                <a:spcPct val="130000"/>
              </a:lnSpc>
            </a:pPr>
            <a:r>
              <a:rPr lang="en-US" altLang="zh-CN" sz="3200" b="1">
                <a:latin typeface="Times New Roman" panose="02020603050405020304" charset="0"/>
                <a:cs typeface="Times New Roman" panose="02020603050405020304" charset="0"/>
                <a:sym typeface="+mn-ea"/>
              </a:rPr>
              <a:t>Synapse</a:t>
            </a:r>
            <a:endParaRPr lang="en-US" altLang="zh-CN" sz="3200" b="1">
              <a:latin typeface="Times New Roman" panose="02020603050405020304" charset="0"/>
              <a:cs typeface="Times New Roman" panose="02020603050405020304" charset="0"/>
              <a:sym typeface="+mn-ea"/>
            </a:endParaRPr>
          </a:p>
          <a:p>
            <a:pPr fontAlgn="auto">
              <a:lnSpc>
                <a:spcPct val="130000"/>
              </a:lnSpc>
            </a:pPr>
            <a:r>
              <a:rPr lang="en-US" altLang="zh-CN" sz="3200">
                <a:latin typeface="Times New Roman" panose="02020603050405020304" charset="0"/>
                <a:cs typeface="Times New Roman" panose="02020603050405020304" charset="0"/>
                <a:sym typeface="+mn-ea"/>
              </a:rPr>
              <a:t>    - CT, multi-organ segmentation</a:t>
            </a:r>
            <a:endParaRPr lang="en-US" altLang="zh-CN" sz="3200">
              <a:solidFill>
                <a:schemeClr val="tx1"/>
              </a:solidFill>
              <a:latin typeface="Times New Roman" panose="02020603050405020304" charset="0"/>
              <a:cs typeface="Times New Roman" panose="02020603050405020304" charset="0"/>
            </a:endParaRPr>
          </a:p>
          <a:p>
            <a:pPr fontAlgn="auto">
              <a:lnSpc>
                <a:spcPct val="130000"/>
              </a:lnSpc>
            </a:pPr>
            <a:r>
              <a:rPr lang="en-US" altLang="zh-CN" sz="3200" b="1">
                <a:latin typeface="Times New Roman" panose="02020603050405020304" charset="0"/>
                <a:cs typeface="Times New Roman" panose="02020603050405020304" charset="0"/>
              </a:rPr>
              <a:t>BraTS2019</a:t>
            </a:r>
            <a:endParaRPr lang="en-US" altLang="zh-CN" sz="3200" b="1">
              <a:latin typeface="Times New Roman" panose="02020603050405020304" charset="0"/>
              <a:cs typeface="Times New Roman" panose="02020603050405020304" charset="0"/>
            </a:endParaRPr>
          </a:p>
          <a:p>
            <a:pPr fontAlgn="auto">
              <a:lnSpc>
                <a:spcPct val="130000"/>
              </a:lnSpc>
            </a:pPr>
            <a:r>
              <a:rPr lang="en-US" altLang="zh-CN" sz="2800">
                <a:latin typeface="Times New Roman" panose="02020603050405020304" charset="0"/>
                <a:cs typeface="Times New Roman" panose="02020603050405020304" charset="0"/>
              </a:rPr>
              <a:t>  </a:t>
            </a:r>
            <a:r>
              <a:rPr lang="en-US" altLang="zh-CN" sz="2800">
                <a:solidFill>
                  <a:schemeClr val="tx1"/>
                </a:solidFill>
                <a:latin typeface="Times New Roman" panose="02020603050405020304" charset="0"/>
                <a:cs typeface="Times New Roman" panose="02020603050405020304" charset="0"/>
              </a:rPr>
              <a:t>  - MRI, multi-class sementation</a:t>
            </a:r>
            <a:endParaRPr lang="en-US" altLang="zh-CN" sz="28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endParaRPr lang="en-US" altLang="zh-CN" sz="2800">
              <a:solidFill>
                <a:schemeClr val="tx1"/>
              </a:solidFill>
              <a:latin typeface="Times New Roman" panose="02020603050405020304" charset="0"/>
              <a:cs typeface="Times New Roman" panose="02020603050405020304" charset="0"/>
            </a:endParaRPr>
          </a:p>
        </p:txBody>
      </p:sp>
      <p:sp>
        <p:nvSpPr>
          <p:cNvPr id="3" name="文本框 2"/>
          <p:cNvSpPr txBox="1"/>
          <p:nvPr/>
        </p:nvSpPr>
        <p:spPr>
          <a:xfrm>
            <a:off x="6503035" y="814705"/>
            <a:ext cx="5892165" cy="3130550"/>
          </a:xfrm>
          <a:prstGeom prst="rect">
            <a:avLst/>
          </a:prstGeom>
          <a:noFill/>
        </p:spPr>
        <p:txBody>
          <a:bodyPr wrap="square" rtlCol="0">
            <a:spAutoFit/>
          </a:bodyPr>
          <a:p>
            <a:pPr fontAlgn="auto">
              <a:lnSpc>
                <a:spcPct val="130000"/>
              </a:lnSpc>
            </a:pPr>
            <a:r>
              <a:rPr lang="en-US" altLang="zh-CN" sz="2800" b="1">
                <a:latin typeface="Times New Roman" panose="02020603050405020304" charset="0"/>
                <a:cs typeface="Times New Roman" panose="02020603050405020304" charset="0"/>
                <a:sym typeface="+mn-ea"/>
              </a:rPr>
              <a:t>3D Nnet, AHNet, HyperDensenet, Att-Unet</a:t>
            </a:r>
            <a:endParaRPr lang="en-US" altLang="zh-CN" sz="2800" b="1">
              <a:latin typeface="Times New Roman" panose="02020603050405020304" charset="0"/>
              <a:cs typeface="Times New Roman" panose="02020603050405020304" charset="0"/>
              <a:sym typeface="+mn-ea"/>
            </a:endParaRPr>
          </a:p>
          <a:p>
            <a:pPr fontAlgn="auto">
              <a:lnSpc>
                <a:spcPct val="130000"/>
              </a:lnSpc>
            </a:pPr>
            <a:r>
              <a:rPr lang="en-US" altLang="zh-CN" sz="3200" b="1">
                <a:latin typeface="Times New Roman" panose="02020603050405020304" charset="0"/>
                <a:cs typeface="Times New Roman" panose="02020603050405020304" charset="0"/>
                <a:sym typeface="+mn-ea"/>
              </a:rPr>
              <a:t>Swin-TR, shuffle-TR, CSWin-TR</a:t>
            </a:r>
            <a:endParaRPr lang="en-US" altLang="zh-CN" sz="3200">
              <a:solidFill>
                <a:schemeClr val="tx1"/>
              </a:solidFill>
              <a:latin typeface="Times New Roman" panose="02020603050405020304" charset="0"/>
              <a:cs typeface="Times New Roman" panose="02020603050405020304" charset="0"/>
            </a:endParaRPr>
          </a:p>
          <a:p>
            <a:pPr algn="l" fontAlgn="auto">
              <a:lnSpc>
                <a:spcPct val="130000"/>
              </a:lnSpc>
              <a:buClrTx/>
              <a:buSzTx/>
              <a:buFontTx/>
            </a:pPr>
            <a:r>
              <a:rPr lang="en-US" altLang="zh-CN" sz="3200" b="1">
                <a:latin typeface="Times New Roman" panose="02020603050405020304" charset="0"/>
                <a:cs typeface="Times New Roman" panose="02020603050405020304" charset="0"/>
              </a:rPr>
              <a:t>TransUNet, SwinUnet, UNETR</a:t>
            </a:r>
            <a:endParaRPr lang="en-US" altLang="zh-CN" sz="2800">
              <a:solidFill>
                <a:schemeClr val="tx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experimental results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2144395" y="1100455"/>
            <a:ext cx="7305675" cy="5086350"/>
          </a:xfrm>
          <a:prstGeom prst="rect">
            <a:avLst/>
          </a:prstGeom>
        </p:spPr>
      </p:pic>
      <p:pic>
        <p:nvPicPr>
          <p:cNvPr id="5" name="图片 4"/>
          <p:cNvPicPr>
            <a:picLocks noChangeAspect="1"/>
          </p:cNvPicPr>
          <p:nvPr/>
        </p:nvPicPr>
        <p:blipFill>
          <a:blip r:embed="rId4"/>
          <a:stretch>
            <a:fillRect/>
          </a:stretch>
        </p:blipFill>
        <p:spPr>
          <a:xfrm>
            <a:off x="168275" y="1100455"/>
            <a:ext cx="12024000" cy="40703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experimental results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2092325" y="628015"/>
            <a:ext cx="6768000" cy="61073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experimental results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pic>
        <p:nvPicPr>
          <p:cNvPr id="3" name="图片 2"/>
          <p:cNvPicPr>
            <a:picLocks noChangeAspect="1"/>
          </p:cNvPicPr>
          <p:nvPr/>
        </p:nvPicPr>
        <p:blipFill>
          <a:blip r:embed="rId2"/>
          <a:stretch>
            <a:fillRect/>
          </a:stretch>
        </p:blipFill>
        <p:spPr>
          <a:xfrm>
            <a:off x="41910" y="2264410"/>
            <a:ext cx="12104370" cy="3434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local (window) vision transformer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I</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574675" y="747395"/>
            <a:ext cx="11048365" cy="3881120"/>
          </a:xfrm>
          <a:prstGeom prst="rect">
            <a:avLst/>
          </a:prstGeom>
          <a:noFill/>
        </p:spPr>
        <p:txBody>
          <a:bodyPr wrap="square" rtlCol="0">
            <a:spAutoFit/>
          </a:bodyPr>
          <a:p>
            <a:pPr fontAlgn="auto">
              <a:lnSpc>
                <a:spcPct val="140000"/>
              </a:lnSpc>
            </a:pPr>
            <a:r>
              <a:rPr lang="en-US" altLang="zh-CN" sz="3200">
                <a:latin typeface="Times New Roman" panose="02020603050405020304" charset="0"/>
                <a:cs typeface="Times New Roman" panose="02020603050405020304" charset="0"/>
              </a:rPr>
              <a:t>VSA: learning varied-size window attention in vision transformers</a:t>
            </a:r>
            <a:endParaRPr lang="en-US" altLang="zh-CN" sz="32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Dacheng Tao</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t>
            </a:r>
            <a:r>
              <a:rPr lang="en-US" altLang="zh-CN" sz="2400">
                <a:solidFill>
                  <a:srgbClr val="0000C0"/>
                </a:solidFill>
                <a:latin typeface="Times New Roman" panose="02020603050405020304" charset="0"/>
                <a:cs typeface="Times New Roman" panose="02020603050405020304" charset="0"/>
              </a:rPr>
              <a:t>attention within windows</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t>
            </a:r>
            <a:r>
              <a:rPr lang="en-US" altLang="zh-CN" sz="2400">
                <a:solidFill>
                  <a:srgbClr val="0000C0"/>
                </a:solidFill>
                <a:latin typeface="Times New Roman" panose="02020603050405020304" charset="0"/>
                <a:cs typeface="Times New Roman" panose="02020603050405020304" charset="0"/>
              </a:rPr>
              <a:t>hand-crafted fixed-size window</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adapting to objects of different sizes</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window regression module: predict the size and location of the target window (attention area)</a:t>
            </a:r>
            <a:endParaRPr lang="en-US" altLang="zh-CN" sz="24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2625725" y="4183380"/>
            <a:ext cx="7448550" cy="2400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local (window) vision transformer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I</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574675" y="747395"/>
            <a:ext cx="11048365" cy="3364865"/>
          </a:xfrm>
          <a:prstGeom prst="rect">
            <a:avLst/>
          </a:prstGeom>
          <a:noFill/>
        </p:spPr>
        <p:txBody>
          <a:bodyPr wrap="square" rtlCol="0">
            <a:spAutoFit/>
          </a:bodyPr>
          <a:p>
            <a:pPr fontAlgn="auto">
              <a:lnSpc>
                <a:spcPct val="140000"/>
              </a:lnSpc>
            </a:pPr>
            <a:r>
              <a:rPr lang="en-US" altLang="zh-CN" sz="3200">
                <a:latin typeface="Times New Roman" panose="02020603050405020304" charset="0"/>
                <a:cs typeface="Times New Roman" panose="02020603050405020304" charset="0"/>
              </a:rPr>
              <a:t>Shunted self-attention via multi-scale token aggregation</a:t>
            </a:r>
            <a:endParaRPr lang="en-US" altLang="zh-CN" sz="32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Jiashi Feng</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t>
            </a:r>
            <a:r>
              <a:rPr lang="en-US" altLang="zh-CN" sz="2400">
                <a:solidFill>
                  <a:srgbClr val="0000C0"/>
                </a:solidFill>
                <a:latin typeface="Times New Roman" panose="02020603050405020304" charset="0"/>
                <a:cs typeface="Times New Roman" panose="02020603050405020304" charset="0"/>
              </a:rPr>
              <a:t>similar receptive fields of each token (window)</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t>
            </a:r>
            <a:r>
              <a:rPr lang="en-US" altLang="zh-CN" sz="2400">
                <a:solidFill>
                  <a:srgbClr val="0000C0"/>
                </a:solidFill>
                <a:latin typeface="Times New Roman" panose="02020603050405020304" charset="0"/>
                <a:cs typeface="Times New Roman" panose="02020603050405020304" charset="0"/>
              </a:rPr>
              <a:t>limited in multi-scale features</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hybrid scales per attention layer</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inject heterogeneous RF sizes into tokens</a:t>
            </a:r>
            <a:endParaRPr lang="en-US" altLang="zh-CN" sz="240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6261735" y="2435860"/>
            <a:ext cx="5848350" cy="4133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84265"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local (window) vision transformer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I</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574675" y="747395"/>
            <a:ext cx="11048365" cy="5087620"/>
          </a:xfrm>
          <a:prstGeom prst="rect">
            <a:avLst/>
          </a:prstGeom>
          <a:noFill/>
        </p:spPr>
        <p:txBody>
          <a:bodyPr wrap="square" rtlCol="0">
            <a:spAutoFit/>
          </a:bodyPr>
          <a:p>
            <a:pPr fontAlgn="auto">
              <a:lnSpc>
                <a:spcPct val="140000"/>
              </a:lnSpc>
            </a:pPr>
            <a:r>
              <a:rPr lang="en-US" altLang="zh-CN" sz="3200">
                <a:latin typeface="Times New Roman" panose="02020603050405020304" charset="0"/>
                <a:cs typeface="Times New Roman" panose="02020603050405020304" charset="0"/>
              </a:rPr>
              <a:t>Not all tokens are equal: human-centric visual analysis via token clustering transformer</a:t>
            </a:r>
            <a:endParaRPr lang="en-US" altLang="zh-CN" sz="32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Ouyang Wanli, Xiaogang Wang</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t>
            </a:r>
            <a:r>
              <a:rPr lang="en-US" altLang="zh-CN" sz="2400">
                <a:solidFill>
                  <a:srgbClr val="0000C0"/>
                </a:solidFill>
                <a:latin typeface="Times New Roman" panose="02020603050405020304" charset="0"/>
                <a:cs typeface="Times New Roman" panose="02020603050405020304" charset="0"/>
              </a:rPr>
              <a:t>not all regions are qually important</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t>
            </a:r>
            <a:r>
              <a:rPr lang="en-US" altLang="zh-CN" sz="2400">
                <a:solidFill>
                  <a:srgbClr val="0000C0"/>
                </a:solidFill>
                <a:latin typeface="Times New Roman" panose="02020603050405020304" charset="0"/>
                <a:cs typeface="Times New Roman" panose="02020603050405020304" charset="0"/>
              </a:rPr>
              <a:t>different regions need various </a:t>
            </a:r>
            <a:endParaRPr lang="en-US" altLang="zh-CN" sz="2400">
              <a:solidFill>
                <a:srgbClr val="0000C0"/>
              </a:solidFill>
              <a:latin typeface="Times New Roman" panose="02020603050405020304" charset="0"/>
              <a:cs typeface="Times New Roman" panose="02020603050405020304" charset="0"/>
            </a:endParaRPr>
          </a:p>
          <a:p>
            <a:pPr fontAlgn="auto">
              <a:lnSpc>
                <a:spcPct val="140000"/>
              </a:lnSpc>
            </a:pPr>
            <a:r>
              <a:rPr lang="en-US" altLang="zh-CN" sz="2400">
                <a:solidFill>
                  <a:srgbClr val="0000C0"/>
                </a:solidFill>
                <a:latin typeface="Times New Roman" panose="02020603050405020304" charset="0"/>
                <a:cs typeface="Times New Roman" panose="02020603050405020304" charset="0"/>
              </a:rPr>
              <a:t>   representation grain</a:t>
            </a:r>
            <a:endParaRPr lang="en-US" altLang="zh-CN" sz="2400">
              <a:solidFill>
                <a:srgbClr val="0000C0"/>
              </a:solidFill>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merge tokens from different locations</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with flexible shapes and sizes</a:t>
            </a:r>
            <a:endParaRPr lang="en-US" altLang="zh-CN" sz="2400">
              <a:latin typeface="Times New Roman" panose="02020603050405020304" charset="0"/>
              <a:cs typeface="Times New Roman" panose="02020603050405020304" charset="0"/>
            </a:endParaRPr>
          </a:p>
          <a:p>
            <a:pPr fontAlgn="auto">
              <a:lnSpc>
                <a:spcPct val="140000"/>
              </a:lnSpc>
            </a:pPr>
            <a:r>
              <a:rPr lang="en-US" altLang="zh-CN" sz="2400">
                <a:latin typeface="Times New Roman" panose="02020603050405020304" charset="0"/>
                <a:cs typeface="Times New Roman" panose="02020603050405020304" charset="0"/>
              </a:rPr>
              <a:t>- adaptive token focus and shapes</a:t>
            </a:r>
            <a:endParaRPr lang="en-US" altLang="zh-CN" sz="24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5629275" y="1883410"/>
            <a:ext cx="6562725" cy="4686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81685"/>
            <a:ext cx="11088370" cy="4669155"/>
          </a:xfrm>
          <a:prstGeom prst="rect">
            <a:avLst/>
          </a:prstGeom>
          <a:noFill/>
        </p:spPr>
        <p:txBody>
          <a:bodyPr wrap="square" rtlCol="0">
            <a:spAutoFit/>
          </a:bodyPr>
          <a:p>
            <a:pPr fontAlgn="auto">
              <a:lnSpc>
                <a:spcPct val="150000"/>
              </a:lnSpc>
            </a:pPr>
            <a:r>
              <a:rPr lang="en-US" altLang="zh-CN" sz="3200">
                <a:latin typeface="Times New Roman" panose="02020603050405020304" charset="0"/>
                <a:cs typeface="Times New Roman" panose="02020603050405020304" charset="0"/>
              </a:rPr>
              <a:t>Dense Prediction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t>
            </a:r>
            <a:r>
              <a:rPr lang="en-US" altLang="zh-CN" sz="2800">
                <a:solidFill>
                  <a:srgbClr val="FF0000"/>
                </a:solidFill>
                <a:latin typeface="Times New Roman" panose="02020603050405020304" charset="0"/>
                <a:cs typeface="Times New Roman" panose="02020603050405020304" charset="0"/>
              </a:rPr>
              <a:t>segmentation</a:t>
            </a:r>
            <a:r>
              <a:rPr lang="en-US" altLang="zh-CN" sz="2800">
                <a:latin typeface="Times New Roman" panose="02020603050405020304" charset="0"/>
                <a:cs typeface="Times New Roman" panose="02020603050405020304" charset="0"/>
              </a:rPr>
              <a:t>, registration, </a:t>
            </a:r>
            <a:r>
              <a:rPr lang="en-US" altLang="zh-CN" sz="2800">
                <a:solidFill>
                  <a:srgbClr val="FF0000"/>
                </a:solidFill>
                <a:latin typeface="Times New Roman" panose="02020603050405020304" charset="0"/>
                <a:cs typeface="Times New Roman" panose="02020603050405020304" charset="0"/>
              </a:rPr>
              <a:t>synthesis</a:t>
            </a:r>
            <a:r>
              <a:rPr lang="en-US" altLang="zh-CN" sz="2800">
                <a:latin typeface="Times New Roman" panose="02020603050405020304" charset="0"/>
                <a:cs typeface="Times New Roman" panose="02020603050405020304" charset="0"/>
              </a:rPr>
              <a:t>, reconstruction,...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t>
            </a:r>
            <a:r>
              <a:rPr lang="en-US" altLang="zh-CN" sz="2800">
                <a:latin typeface="Times New Roman" panose="02020603050405020304" charset="0"/>
                <a:cs typeface="Times New Roman" panose="02020603050405020304" charset="0"/>
                <a:sym typeface="+mn-ea"/>
              </a:rPr>
              <a:t>pixel-level classification/regression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t>
            </a:r>
            <a:r>
              <a:rPr lang="en-US" altLang="zh-CN" sz="2800">
                <a:latin typeface="Times New Roman" panose="02020603050405020304" charset="0"/>
                <a:cs typeface="Times New Roman" panose="02020603050405020304" charset="0"/>
                <a:sym typeface="+mn-ea"/>
              </a:rPr>
              <a:t>contextual information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multi-scale features</a:t>
            </a:r>
            <a:endParaRPr lang="en-US" altLang="zh-CN" sz="2800">
              <a:latin typeface="Times New Roman" panose="02020603050405020304" charset="0"/>
              <a:cs typeface="Times New Roman" panose="02020603050405020304" charset="0"/>
            </a:endParaRPr>
          </a:p>
          <a:p>
            <a:pPr fontAlgn="auto">
              <a:lnSpc>
                <a:spcPct val="150000"/>
              </a:lnSpc>
              <a:buClrTx/>
              <a:buSzTx/>
              <a:buFontTx/>
            </a:pPr>
            <a:r>
              <a:rPr lang="en-US" altLang="zh-CN" sz="3200">
                <a:latin typeface="Times New Roman" panose="02020603050405020304" charset="0"/>
                <a:cs typeface="Times New Roman" panose="02020603050405020304" charset="0"/>
              </a:rPr>
              <a:t>3D data (CT, MRI)</a:t>
            </a:r>
            <a:endParaRPr lang="en-US" altLang="zh-CN" sz="3200">
              <a:latin typeface="Times New Roman" panose="02020603050405020304" charset="0"/>
              <a:cs typeface="Times New Roman" panose="02020603050405020304" charset="0"/>
            </a:endParaRPr>
          </a:p>
          <a:p>
            <a:pPr fontAlgn="auto">
              <a:lnSpc>
                <a:spcPct val="120000"/>
              </a:lnSpc>
              <a:buClrTx/>
              <a:buSzTx/>
              <a:buFontTx/>
            </a:pPr>
            <a:r>
              <a:rPr lang="en-US" altLang="zh-CN" sz="2800">
                <a:latin typeface="Times New Roman" panose="02020603050405020304" charset="0"/>
                <a:cs typeface="Times New Roman" panose="02020603050405020304" charset="0"/>
              </a:rPr>
              <a:t>        - medical volume, </a:t>
            </a:r>
            <a:r>
              <a:rPr lang="en-US" altLang="zh-CN" sz="2800">
                <a:solidFill>
                  <a:srgbClr val="FF0000"/>
                </a:solidFill>
                <a:latin typeface="Times New Roman" panose="02020603050405020304" charset="0"/>
                <a:cs typeface="Times New Roman" panose="02020603050405020304" charset="0"/>
              </a:rPr>
              <a:t>context</a:t>
            </a:r>
            <a:endParaRPr lang="en-US" altLang="zh-CN" sz="2800">
              <a:latin typeface="Times New Roman" panose="02020603050405020304" charset="0"/>
              <a:cs typeface="Times New Roman" panose="02020603050405020304" charset="0"/>
            </a:endParaRPr>
          </a:p>
          <a:p>
            <a:pPr fontAlgn="auto">
              <a:lnSpc>
                <a:spcPct val="120000"/>
              </a:lnSpc>
              <a:buClrTx/>
              <a:buSzTx/>
              <a:buFontTx/>
            </a:pPr>
            <a:r>
              <a:rPr lang="en-US" altLang="zh-CN" sz="2800">
                <a:latin typeface="Times New Roman" panose="02020603050405020304" charset="0"/>
                <a:cs typeface="Times New Roman" panose="02020603050405020304" charset="0"/>
              </a:rPr>
              <a:t>        - 3D Unet and its variants</a:t>
            </a:r>
            <a:endParaRPr lang="en-US" altLang="zh-CN" sz="2800">
              <a:latin typeface="Times New Roman" panose="02020603050405020304" charset="0"/>
              <a:cs typeface="Times New Roman" panose="02020603050405020304" charset="0"/>
            </a:endParaRPr>
          </a:p>
        </p:txBody>
      </p:sp>
      <p:pic>
        <p:nvPicPr>
          <p:cNvPr id="100" name="图片 99"/>
          <p:cNvPicPr>
            <a:picLocks noChangeAspect="1"/>
          </p:cNvPicPr>
          <p:nvPr/>
        </p:nvPicPr>
        <p:blipFill>
          <a:blip r:embed="rId2"/>
          <a:srcRect t="5273" r="76520" b="51628"/>
          <a:stretch>
            <a:fillRect/>
          </a:stretch>
        </p:blipFill>
        <p:spPr>
          <a:xfrm>
            <a:off x="5675630" y="3794125"/>
            <a:ext cx="2009819" cy="2545820"/>
          </a:xfrm>
          <a:prstGeom prst="rect">
            <a:avLst/>
          </a:prstGeom>
          <a:noFill/>
          <a:ln w="9525">
            <a:noFill/>
          </a:ln>
        </p:spPr>
      </p:pic>
      <p:pic>
        <p:nvPicPr>
          <p:cNvPr id="3" name="图片 2"/>
          <p:cNvPicPr>
            <a:picLocks noChangeAspect="1"/>
          </p:cNvPicPr>
          <p:nvPr/>
        </p:nvPicPr>
        <p:blipFill>
          <a:blip r:embed="rId3"/>
          <a:stretch>
            <a:fillRect/>
          </a:stretch>
        </p:blipFill>
        <p:spPr>
          <a:xfrm>
            <a:off x="716280" y="3724910"/>
            <a:ext cx="10277475" cy="3105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81685"/>
            <a:ext cx="11088370" cy="4669155"/>
          </a:xfrm>
          <a:prstGeom prst="rect">
            <a:avLst/>
          </a:prstGeom>
          <a:noFill/>
        </p:spPr>
        <p:txBody>
          <a:bodyPr wrap="square" rtlCol="0">
            <a:spAutoFit/>
          </a:bodyPr>
          <a:p>
            <a:pPr fontAlgn="auto">
              <a:lnSpc>
                <a:spcPct val="150000"/>
              </a:lnSpc>
            </a:pPr>
            <a:r>
              <a:rPr lang="en-US" altLang="zh-CN" sz="3200">
                <a:latin typeface="Times New Roman" panose="02020603050405020304" charset="0"/>
                <a:cs typeface="Times New Roman" panose="02020603050405020304" charset="0"/>
              </a:rPr>
              <a:t>Dense Prediction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t>
            </a:r>
            <a:r>
              <a:rPr lang="en-US" altLang="zh-CN" sz="2800">
                <a:solidFill>
                  <a:srgbClr val="FF0000"/>
                </a:solidFill>
                <a:latin typeface="Times New Roman" panose="02020603050405020304" charset="0"/>
                <a:cs typeface="Times New Roman" panose="02020603050405020304" charset="0"/>
              </a:rPr>
              <a:t>segmentation</a:t>
            </a:r>
            <a:r>
              <a:rPr lang="en-US" altLang="zh-CN" sz="2800">
                <a:latin typeface="Times New Roman" panose="02020603050405020304" charset="0"/>
                <a:cs typeface="Times New Roman" panose="02020603050405020304" charset="0"/>
              </a:rPr>
              <a:t>, registration, </a:t>
            </a:r>
            <a:r>
              <a:rPr lang="en-US" altLang="zh-CN" sz="2800">
                <a:solidFill>
                  <a:srgbClr val="FF0000"/>
                </a:solidFill>
                <a:latin typeface="Times New Roman" panose="02020603050405020304" charset="0"/>
                <a:cs typeface="Times New Roman" panose="02020603050405020304" charset="0"/>
              </a:rPr>
              <a:t>synthesis</a:t>
            </a:r>
            <a:r>
              <a:rPr lang="en-US" altLang="zh-CN" sz="2800">
                <a:latin typeface="Times New Roman" panose="02020603050405020304" charset="0"/>
                <a:cs typeface="Times New Roman" panose="02020603050405020304" charset="0"/>
              </a:rPr>
              <a:t>, reconstruction,...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a:t>
            </a:r>
            <a:r>
              <a:rPr lang="en-US" altLang="zh-CN" sz="2800">
                <a:latin typeface="Times New Roman" panose="02020603050405020304" charset="0"/>
                <a:cs typeface="Times New Roman" panose="02020603050405020304" charset="0"/>
                <a:sym typeface="+mn-ea"/>
              </a:rPr>
              <a:t>pixel-level classification/regression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a:t>
            </a:r>
            <a:r>
              <a:rPr lang="en-US" altLang="zh-CN" sz="2800">
                <a:latin typeface="Times New Roman" panose="02020603050405020304" charset="0"/>
                <a:cs typeface="Times New Roman" panose="02020603050405020304" charset="0"/>
                <a:sym typeface="+mn-ea"/>
              </a:rPr>
              <a:t>contextual information</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sym typeface="+mn-ea"/>
              </a:rPr>
              <a:t>        - multi-scale features</a:t>
            </a:r>
            <a:endParaRPr lang="en-US" altLang="zh-CN" sz="2800">
              <a:latin typeface="Times New Roman" panose="02020603050405020304" charset="0"/>
              <a:cs typeface="Times New Roman" panose="02020603050405020304" charset="0"/>
            </a:endParaRPr>
          </a:p>
          <a:p>
            <a:pPr fontAlgn="auto">
              <a:lnSpc>
                <a:spcPct val="150000"/>
              </a:lnSpc>
              <a:buClrTx/>
              <a:buSzTx/>
              <a:buFontTx/>
            </a:pPr>
            <a:r>
              <a:rPr lang="en-US" altLang="zh-CN" sz="3200">
                <a:latin typeface="Times New Roman" panose="02020603050405020304" charset="0"/>
                <a:cs typeface="Times New Roman" panose="02020603050405020304" charset="0"/>
              </a:rPr>
              <a:t>3D data (CT, MRI)</a:t>
            </a:r>
            <a:endParaRPr lang="en-US" altLang="zh-CN" sz="3200">
              <a:latin typeface="Times New Roman" panose="02020603050405020304" charset="0"/>
              <a:cs typeface="Times New Roman" panose="02020603050405020304" charset="0"/>
            </a:endParaRPr>
          </a:p>
          <a:p>
            <a:pPr fontAlgn="auto">
              <a:lnSpc>
                <a:spcPct val="120000"/>
              </a:lnSpc>
              <a:buClrTx/>
              <a:buSzTx/>
              <a:buFontTx/>
            </a:pPr>
            <a:r>
              <a:rPr lang="en-US" altLang="zh-CN" sz="2800">
                <a:latin typeface="Times New Roman" panose="02020603050405020304" charset="0"/>
                <a:cs typeface="Times New Roman" panose="02020603050405020304" charset="0"/>
              </a:rPr>
              <a:t>        - medical volume, </a:t>
            </a:r>
            <a:r>
              <a:rPr lang="en-US" altLang="zh-CN" sz="2800">
                <a:solidFill>
                  <a:srgbClr val="FF0000"/>
                </a:solidFill>
                <a:latin typeface="Times New Roman" panose="02020603050405020304" charset="0"/>
                <a:cs typeface="Times New Roman" panose="02020603050405020304" charset="0"/>
              </a:rPr>
              <a:t>context</a:t>
            </a:r>
            <a:endParaRPr lang="en-US" altLang="zh-CN" sz="2800">
              <a:latin typeface="Times New Roman" panose="02020603050405020304" charset="0"/>
              <a:cs typeface="Times New Roman" panose="02020603050405020304" charset="0"/>
            </a:endParaRPr>
          </a:p>
          <a:p>
            <a:pPr fontAlgn="auto">
              <a:lnSpc>
                <a:spcPct val="120000"/>
              </a:lnSpc>
              <a:buClrTx/>
              <a:buSzTx/>
              <a:buFontTx/>
            </a:pPr>
            <a:r>
              <a:rPr lang="en-US" altLang="zh-CN" sz="2800">
                <a:latin typeface="Times New Roman" panose="02020603050405020304" charset="0"/>
                <a:cs typeface="Times New Roman" panose="02020603050405020304" charset="0"/>
              </a:rPr>
              <a:t>        - 3D UNet and its variants</a:t>
            </a:r>
            <a:endParaRPr lang="en-US" altLang="zh-CN" sz="28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2"/>
          <a:stretch>
            <a:fillRect/>
          </a:stretch>
        </p:blipFill>
        <p:spPr>
          <a:xfrm>
            <a:off x="7660005" y="2833370"/>
            <a:ext cx="2935605" cy="3318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865505"/>
            <a:ext cx="10872470" cy="3543300"/>
          </a:xfrm>
          <a:prstGeom prst="rect">
            <a:avLst/>
          </a:prstGeom>
          <a:noFill/>
        </p:spPr>
        <p:txBody>
          <a:bodyPr wrap="square" rtlCol="0">
            <a:spAutoFit/>
          </a:bodyPr>
          <a:p>
            <a:pPr fontAlgn="auto">
              <a:lnSpc>
                <a:spcPct val="150000"/>
              </a:lnSpc>
            </a:pPr>
            <a:r>
              <a:rPr lang="en-US" altLang="zh-CN" sz="3200">
                <a:latin typeface="Times New Roman" panose="02020603050405020304" charset="0"/>
                <a:cs typeface="Times New Roman" panose="02020603050405020304" charset="0"/>
              </a:rPr>
              <a:t>CNN backbones</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t>
            </a:r>
            <a:r>
              <a:rPr lang="en-US" altLang="zh-CN" sz="2800">
                <a:solidFill>
                  <a:srgbClr val="FF0000"/>
                </a:solidFill>
                <a:latin typeface="Times New Roman" panose="02020603050405020304" charset="0"/>
                <a:cs typeface="Times New Roman" panose="02020603050405020304" charset="0"/>
              </a:rPr>
              <a:t>A</a:t>
            </a:r>
            <a:r>
              <a:rPr lang="en-US" altLang="zh-CN" sz="2800">
                <a:solidFill>
                  <a:srgbClr val="FF0000"/>
                </a:solidFill>
                <a:latin typeface="Times New Roman" panose="02020603050405020304" charset="0"/>
                <a:cs typeface="Times New Roman" panose="02020603050405020304" charset="0"/>
              </a:rPr>
              <a:t>dvantages</a:t>
            </a:r>
            <a:r>
              <a:rPr lang="en-US" altLang="zh-CN" sz="2800">
                <a:latin typeface="Times New Roman" panose="02020603050405020304" charset="0"/>
                <a:cs typeface="Times New Roman" panose="02020603050405020304" charset="0"/>
              </a:rPr>
              <a:t>: inductive bias</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t>
            </a:r>
            <a:r>
              <a:rPr lang="en-US" altLang="zh-CN" sz="2800">
                <a:solidFill>
                  <a:srgbClr val="0000C0"/>
                </a:solidFill>
                <a:latin typeface="Times New Roman" panose="02020603050405020304" charset="0"/>
                <a:cs typeface="Times New Roman" panose="02020603050405020304" charset="0"/>
              </a:rPr>
              <a:t>Bottlneck</a:t>
            </a:r>
            <a:r>
              <a:rPr lang="en-US" altLang="zh-CN" sz="2800">
                <a:latin typeface="Times New Roman" panose="02020603050405020304" charset="0"/>
                <a:cs typeface="Times New Roman" panose="02020603050405020304" charset="0"/>
              </a:rPr>
              <a:t>: not context-aware</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lack of long-range dependencises, global context modeling</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- 3D CNN: small datasets, computational conplexity</a:t>
            </a:r>
            <a:endParaRPr lang="en-US" altLang="zh-CN" sz="2800">
              <a:latin typeface="Times New Roman" panose="02020603050405020304" charset="0"/>
              <a:cs typeface="Times New Roman" panose="02020603050405020304" charset="0"/>
            </a:endParaRPr>
          </a:p>
          <a:p>
            <a:pPr fontAlgn="auto">
              <a:lnSpc>
                <a:spcPct val="150000"/>
              </a:lnSpc>
              <a:buClrTx/>
              <a:buSzTx/>
              <a:buFontTx/>
            </a:pPr>
            <a:endParaRPr lang="en-US" altLang="zh-CN" sz="2800">
              <a:latin typeface="Times New Roman" panose="02020603050405020304" charset="0"/>
              <a:cs typeface="Times New Roman" panose="02020603050405020304" charset="0"/>
            </a:endParaRPr>
          </a:p>
        </p:txBody>
      </p:sp>
      <p:pic>
        <p:nvPicPr>
          <p:cNvPr id="101" name="图片 100"/>
          <p:cNvPicPr/>
          <p:nvPr/>
        </p:nvPicPr>
        <p:blipFill>
          <a:blip r:embed="rId2"/>
          <a:srcRect l="2621" t="10566" r="22278" b="50516"/>
          <a:stretch>
            <a:fillRect/>
          </a:stretch>
        </p:blipFill>
        <p:spPr>
          <a:xfrm>
            <a:off x="1788795" y="3698240"/>
            <a:ext cx="8259445" cy="2492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pic>
        <p:nvPicPr>
          <p:cNvPr id="117" name="图片 116"/>
          <p:cNvPicPr>
            <a:picLocks noChangeAspect="1"/>
          </p:cNvPicPr>
          <p:nvPr/>
        </p:nvPicPr>
        <p:blipFill>
          <a:blip r:embed="rId2"/>
          <a:stretch>
            <a:fillRect/>
          </a:stretch>
        </p:blipFill>
        <p:spPr>
          <a:xfrm>
            <a:off x="437515" y="799696"/>
            <a:ext cx="10944000" cy="5745180"/>
          </a:xfrm>
          <a:prstGeom prst="rect">
            <a:avLst/>
          </a:prstGeom>
          <a:noFill/>
          <a:ln w="9525">
            <a:noFill/>
          </a:ln>
        </p:spPr>
      </p:pic>
      <p:sp>
        <p:nvSpPr>
          <p:cNvPr id="2" name="文本框 1"/>
          <p:cNvSpPr txBox="1"/>
          <p:nvPr/>
        </p:nvSpPr>
        <p:spPr>
          <a:xfrm>
            <a:off x="742315" y="808990"/>
            <a:ext cx="7501890" cy="5602605"/>
          </a:xfrm>
          <a:prstGeom prst="rect">
            <a:avLst/>
          </a:prstGeom>
          <a:solidFill>
            <a:schemeClr val="bg1"/>
          </a:solidFill>
        </p:spPr>
        <p:txBody>
          <a:bodyPr wrap="square" rtlCol="0">
            <a:spAutoFit/>
          </a:bodyPr>
          <a:p>
            <a:pPr fontAlgn="auto">
              <a:lnSpc>
                <a:spcPct val="140000"/>
              </a:lnSpc>
            </a:pPr>
            <a:r>
              <a:rPr lang="en-US" altLang="zh-CN" sz="3200" b="1">
                <a:latin typeface="Times New Roman" panose="02020603050405020304" charset="0"/>
                <a:cs typeface="Times New Roman" panose="02020603050405020304" charset="0"/>
              </a:rPr>
              <a:t>Vision Transformers[13-16]</a:t>
            </a:r>
            <a:endParaRPr lang="en-US" altLang="zh-CN" sz="2800" b="1">
              <a:latin typeface="Times New Roman" panose="02020603050405020304" charset="0"/>
              <a:cs typeface="Times New Roman" panose="02020603050405020304" charset="0"/>
            </a:endParaRPr>
          </a:p>
          <a:p>
            <a:pPr fontAlgn="auto">
              <a:lnSpc>
                <a:spcPct val="140000"/>
              </a:lnSpc>
            </a:pPr>
            <a:r>
              <a:rPr lang="en-US" altLang="zh-CN" sz="2800">
                <a:latin typeface="Times New Roman" panose="02020603050405020304" charset="0"/>
                <a:cs typeface="Times New Roman" panose="02020603050405020304" charset="0"/>
              </a:rPr>
              <a:t>     - large dataset, inductive bias, heavy computation, over-smoothing degradataion....</a:t>
            </a:r>
            <a:endParaRPr lang="en-US" altLang="zh-CN" sz="2800">
              <a:latin typeface="Times New Roman" panose="02020603050405020304" charset="0"/>
              <a:cs typeface="Times New Roman" panose="02020603050405020304" charset="0"/>
            </a:endParaRPr>
          </a:p>
          <a:p>
            <a:pPr fontAlgn="auto">
              <a:lnSpc>
                <a:spcPct val="140000"/>
              </a:lnSpc>
            </a:pPr>
            <a:r>
              <a:rPr lang="en-US" altLang="zh-CN" sz="2800">
                <a:latin typeface="Times New Roman" panose="02020603050405020304" charset="0"/>
                <a:cs typeface="Times New Roman" panose="02020603050405020304" charset="0"/>
              </a:rPr>
              <a:t>     - CeiT[17] depth-wise convolution, fuse information from different patches</a:t>
            </a:r>
            <a:endParaRPr lang="en-US" altLang="zh-CN" sz="2800">
              <a:latin typeface="Times New Roman" panose="02020603050405020304" charset="0"/>
              <a:cs typeface="Times New Roman" panose="02020603050405020304" charset="0"/>
            </a:endParaRPr>
          </a:p>
          <a:p>
            <a:pPr fontAlgn="auto">
              <a:lnSpc>
                <a:spcPct val="140000"/>
              </a:lnSpc>
            </a:pPr>
            <a:r>
              <a:rPr lang="en-US" altLang="zh-CN" sz="2800">
                <a:latin typeface="Times New Roman" panose="02020603050405020304" charset="0"/>
                <a:cs typeface="Times New Roman" panose="02020603050405020304" charset="0"/>
              </a:rPr>
              <a:t>     - DeepViT[18], Refiner[19] re-attention linear trasformation</a:t>
            </a:r>
            <a:endParaRPr lang="en-US" altLang="zh-CN" sz="2800">
              <a:latin typeface="Times New Roman" panose="02020603050405020304" charset="0"/>
              <a:cs typeface="Times New Roman" panose="02020603050405020304" charset="0"/>
            </a:endParaRPr>
          </a:p>
          <a:p>
            <a:pPr fontAlgn="auto">
              <a:lnSpc>
                <a:spcPct val="140000"/>
              </a:lnSpc>
              <a:buClrTx/>
              <a:buSzTx/>
              <a:buFontTx/>
            </a:pPr>
            <a:r>
              <a:rPr lang="en-US" altLang="zh-CN" sz="2800">
                <a:latin typeface="Times New Roman" panose="02020603050405020304" charset="0"/>
                <a:cs typeface="Times New Roman" panose="02020603050405020304" charset="0"/>
              </a:rPr>
              <a:t>     - </a:t>
            </a:r>
            <a:r>
              <a:rPr lang="en-US" altLang="zh-CN" sz="2800" b="1">
                <a:latin typeface="Times New Roman" panose="02020603050405020304" charset="0"/>
                <a:cs typeface="Times New Roman" panose="02020603050405020304" charset="0"/>
              </a:rPr>
              <a:t>Local vision transformer</a:t>
            </a:r>
            <a:r>
              <a:rPr lang="en-US" altLang="zh-CN" sz="2800">
                <a:latin typeface="Times New Roman" panose="02020603050405020304" charset="0"/>
                <a:cs typeface="Times New Roman" panose="02020603050405020304" charset="0"/>
              </a:rPr>
              <a:t> [20], Swin [23] window-based multi-head self-attention (W-MSA)</a:t>
            </a:r>
            <a:endParaRPr lang="en-US" altLang="zh-CN" sz="2800">
              <a:solidFill>
                <a:srgbClr val="FF0000"/>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865505"/>
            <a:ext cx="10872470" cy="5408295"/>
          </a:xfrm>
          <a:prstGeom prst="rect">
            <a:avLst/>
          </a:prstGeom>
          <a:noFill/>
        </p:spPr>
        <p:txBody>
          <a:bodyPr wrap="square" rtlCol="0">
            <a:spAutoFit/>
          </a:bodyPr>
          <a:p>
            <a:pPr fontAlgn="auto">
              <a:lnSpc>
                <a:spcPct val="150000"/>
              </a:lnSpc>
            </a:pPr>
            <a:r>
              <a:rPr lang="en-US" altLang="zh-CN" sz="3200">
                <a:latin typeface="Times New Roman" panose="02020603050405020304" charset="0"/>
                <a:cs typeface="Times New Roman" panose="02020603050405020304" charset="0"/>
              </a:rPr>
              <a:t>CNN backbones</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advantages: inductive bias</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bottlneck: not context-aware</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lack of long-tange dependencises, global contex modeling</a:t>
            </a:r>
            <a:endParaRPr lang="en-US" altLang="zh-CN" sz="2800">
              <a:latin typeface="Times New Roman" panose="02020603050405020304" charset="0"/>
              <a:cs typeface="Times New Roman" panose="02020603050405020304" charset="0"/>
            </a:endParaRPr>
          </a:p>
          <a:p>
            <a:pPr fontAlgn="auto">
              <a:lnSpc>
                <a:spcPct val="120000"/>
              </a:lnSpc>
            </a:pPr>
            <a:r>
              <a:rPr lang="en-US" altLang="zh-CN" sz="2800">
                <a:latin typeface="Times New Roman" panose="02020603050405020304" charset="0"/>
                <a:cs typeface="Times New Roman" panose="02020603050405020304" charset="0"/>
              </a:rPr>
              <a:t>        - 3D CNN small datasets, computational conplexity</a:t>
            </a:r>
            <a:endParaRPr lang="en-US" altLang="zh-CN" sz="2800">
              <a:latin typeface="Times New Roman" panose="02020603050405020304" charset="0"/>
              <a:cs typeface="Times New Roman" panose="02020603050405020304" charset="0"/>
            </a:endParaRPr>
          </a:p>
          <a:p>
            <a:pPr fontAlgn="auto">
              <a:lnSpc>
                <a:spcPct val="150000"/>
              </a:lnSpc>
              <a:buClrTx/>
              <a:buSzTx/>
              <a:buFontTx/>
            </a:pPr>
            <a:endParaRPr lang="en-US" altLang="zh-CN" sz="3200">
              <a:latin typeface="Times New Roman" panose="02020603050405020304" charset="0"/>
              <a:cs typeface="Times New Roman" panose="02020603050405020304" charset="0"/>
            </a:endParaRPr>
          </a:p>
          <a:p>
            <a:pPr fontAlgn="auto">
              <a:lnSpc>
                <a:spcPct val="150000"/>
              </a:lnSpc>
              <a:buClrTx/>
              <a:buSzTx/>
              <a:buFontTx/>
            </a:pPr>
            <a:r>
              <a:rPr lang="en-US" altLang="zh-CN" sz="3200">
                <a:latin typeface="Times New Roman" panose="02020603050405020304" charset="0"/>
                <a:cs typeface="Times New Roman" panose="02020603050405020304" charset="0"/>
              </a:rPr>
              <a:t>ViT + CNN</a:t>
            </a:r>
            <a:endParaRPr lang="en-US" altLang="zh-CN" sz="3200">
              <a:latin typeface="Times New Roman" panose="02020603050405020304" charset="0"/>
              <a:cs typeface="Times New Roman" panose="02020603050405020304" charset="0"/>
            </a:endParaRPr>
          </a:p>
          <a:p>
            <a:pPr fontAlgn="auto">
              <a:lnSpc>
                <a:spcPct val="120000"/>
              </a:lnSpc>
              <a:buClrTx/>
              <a:buSzTx/>
              <a:buFontTx/>
            </a:pPr>
            <a:r>
              <a:rPr lang="en-US" altLang="zh-CN" sz="2800">
                <a:latin typeface="Times New Roman" panose="02020603050405020304" charset="0"/>
                <a:cs typeface="Times New Roman" panose="02020603050405020304" charset="0"/>
              </a:rPr>
              <a:t>        - lack of inductive bias, heavy computation, 3D data</a:t>
            </a:r>
            <a:endParaRPr lang="en-US" altLang="zh-CN" sz="2800">
              <a:latin typeface="Times New Roman" panose="02020603050405020304" charset="0"/>
              <a:cs typeface="Times New Roman" panose="02020603050405020304" charset="0"/>
            </a:endParaRPr>
          </a:p>
          <a:p>
            <a:pPr fontAlgn="auto">
              <a:lnSpc>
                <a:spcPct val="120000"/>
              </a:lnSpc>
              <a:buClrTx/>
              <a:buSzTx/>
              <a:buFontTx/>
            </a:pPr>
            <a:r>
              <a:rPr lang="en-US" altLang="zh-CN" sz="2800">
                <a:latin typeface="Times New Roman" panose="02020603050405020304" charset="0"/>
                <a:cs typeface="Times New Roman" panose="02020603050405020304" charset="0"/>
              </a:rPr>
              <a:t>        - ?</a:t>
            </a:r>
            <a:endParaRPr lang="en-US" altLang="zh-CN" sz="2800">
              <a:latin typeface="Times New Roman" panose="02020603050405020304" charset="0"/>
              <a:cs typeface="Times New Roman" panose="02020603050405020304" charset="0"/>
            </a:endParaRPr>
          </a:p>
        </p:txBody>
      </p:sp>
      <p:sp>
        <p:nvSpPr>
          <p:cNvPr id="3" name="矩形 2"/>
          <p:cNvSpPr/>
          <p:nvPr/>
        </p:nvSpPr>
        <p:spPr>
          <a:xfrm>
            <a:off x="596900" y="996950"/>
            <a:ext cx="10622280" cy="3564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3" name="图片 102"/>
          <p:cNvPicPr/>
          <p:nvPr/>
        </p:nvPicPr>
        <p:blipFill>
          <a:blip r:embed="rId2"/>
          <a:stretch>
            <a:fillRect/>
          </a:stretch>
        </p:blipFill>
        <p:spPr>
          <a:xfrm>
            <a:off x="2048510" y="894080"/>
            <a:ext cx="7199630" cy="37452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1088370" cy="1476375"/>
          </a:xfrm>
          <a:prstGeom prst="rect">
            <a:avLst/>
          </a:prstGeom>
          <a:noFill/>
        </p:spPr>
        <p:txBody>
          <a:bodyPr wrap="square" rtlCol="0">
            <a:spAutoFit/>
          </a:bodyPr>
          <a:p>
            <a:pPr fontAlgn="auto">
              <a:lnSpc>
                <a:spcPct val="150000"/>
              </a:lnSpc>
            </a:pPr>
            <a:r>
              <a:rPr lang="en-US" altLang="zh-CN" sz="3200" b="1">
                <a:latin typeface="Times New Roman" panose="02020603050405020304" charset="0"/>
                <a:cs typeface="Times New Roman" panose="02020603050405020304" charset="0"/>
                <a:sym typeface="+mn-ea"/>
              </a:rPr>
              <a:t>Local vision transformer</a:t>
            </a:r>
            <a:endParaRPr lang="en-US" altLang="zh-CN" sz="3200">
              <a:latin typeface="Times New Roman" panose="02020603050405020304" charset="0"/>
              <a:cs typeface="Times New Roman" panose="02020603050405020304" charset="0"/>
            </a:endParaRPr>
          </a:p>
          <a:p>
            <a:pPr fontAlgn="auto">
              <a:lnSpc>
                <a:spcPct val="150000"/>
              </a:lnSpc>
            </a:pPr>
            <a:r>
              <a:rPr lang="en-US" altLang="zh-CN" sz="2800">
                <a:latin typeface="Times New Roman" panose="02020603050405020304" charset="0"/>
                <a:cs typeface="Times New Roman" panose="02020603050405020304" charset="0"/>
              </a:rPr>
              <a:t>        - </a:t>
            </a:r>
            <a:endParaRPr lang="en-US" altLang="zh-CN" sz="2800">
              <a:solidFill>
                <a:srgbClr val="FF0000"/>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76200" y="1565275"/>
            <a:ext cx="12039600" cy="4010025"/>
          </a:xfrm>
          <a:prstGeom prst="rect">
            <a:avLst/>
          </a:prstGeom>
        </p:spPr>
      </p:pic>
      <p:sp>
        <p:nvSpPr>
          <p:cNvPr id="4" name="文本框 3"/>
          <p:cNvSpPr txBox="1"/>
          <p:nvPr/>
        </p:nvSpPr>
        <p:spPr>
          <a:xfrm>
            <a:off x="640715" y="6250940"/>
            <a:ext cx="10253980" cy="368300"/>
          </a:xfrm>
          <a:prstGeom prst="rect">
            <a:avLst/>
          </a:prstGeom>
          <a:noFill/>
        </p:spPr>
        <p:txBody>
          <a:bodyPr wrap="none" rtlCol="0">
            <a:spAutoFit/>
          </a:bodyPr>
          <a:p>
            <a:r>
              <a:rPr lang="en-US" altLang="zh-CN"/>
              <a:t>Qi Han, et.al. Demystifying local vision transformer: sparse connectivity, weight sharing, and dynamic weight.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rPr>
              <a:t>Dense Prediction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charset="-122"/>
                <a:ea typeface="微软雅黑" panose="020B0503020204020204" charset="-122"/>
              </a:rPr>
              <a:t>知行合一、经世致用</a:t>
            </a:r>
            <a:endParaRPr kumimoji="0" lang="zh-CN" altLang="en-US" sz="1000" b="0" i="0" kern="1200" cap="none" spc="600" normalizeH="0" baseline="0" noProof="0" dirty="0">
              <a:solidFill>
                <a:prstClr val="white"/>
              </a:solidFill>
              <a:latin typeface="微软雅黑" panose="020B0503020204020204" charset="-122"/>
              <a:ea typeface="微软雅黑" panose="020B050302020402020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charset="-122"/>
              <a:cs typeface="Arial" panose="020B0604020202020204" pitchFamily="34" charset="0"/>
            </a:endParaRPr>
          </a:p>
        </p:txBody>
      </p:sp>
      <p:sp>
        <p:nvSpPr>
          <p:cNvPr id="2" name="文本框 1"/>
          <p:cNvSpPr txBox="1"/>
          <p:nvPr/>
        </p:nvSpPr>
        <p:spPr>
          <a:xfrm>
            <a:off x="750570" y="725805"/>
            <a:ext cx="11088370" cy="1476375"/>
          </a:xfrm>
          <a:prstGeom prst="rect">
            <a:avLst/>
          </a:prstGeom>
          <a:noFill/>
        </p:spPr>
        <p:txBody>
          <a:bodyPr wrap="square" rtlCol="0">
            <a:spAutoFit/>
          </a:bodyPr>
          <a:p>
            <a:pPr fontAlgn="auto">
              <a:lnSpc>
                <a:spcPct val="150000"/>
              </a:lnSpc>
            </a:pPr>
            <a:r>
              <a:rPr lang="en-US" altLang="zh-CN" sz="3200" b="1">
                <a:latin typeface="Times New Roman" panose="02020603050405020304" charset="0"/>
                <a:cs typeface="Times New Roman" panose="02020603050405020304" charset="0"/>
                <a:sym typeface="+mn-ea"/>
              </a:rPr>
              <a:t>Swin Transformer</a:t>
            </a:r>
            <a:endParaRPr lang="en-US" altLang="zh-CN" sz="3200">
              <a:latin typeface="Times New Roman" panose="02020603050405020304" charset="0"/>
              <a:cs typeface="Times New Roman" panose="02020603050405020304" charset="0"/>
            </a:endParaRPr>
          </a:p>
          <a:p>
            <a:pPr fontAlgn="auto">
              <a:lnSpc>
                <a:spcPct val="150000"/>
              </a:lnSpc>
            </a:pPr>
            <a:r>
              <a:rPr lang="en-US" altLang="zh-CN" sz="2800">
                <a:latin typeface="Times New Roman" panose="02020603050405020304" charset="0"/>
                <a:cs typeface="Times New Roman" panose="02020603050405020304" charset="0"/>
              </a:rPr>
              <a:t>        - shifted window local vision transformer</a:t>
            </a:r>
            <a:endParaRPr lang="en-US" altLang="zh-CN" sz="2800">
              <a:solidFill>
                <a:srgbClr val="FF0000"/>
              </a:solidFill>
              <a:latin typeface="Times New Roman" panose="02020603050405020304" charset="0"/>
              <a:cs typeface="Times New Roman" panose="02020603050405020304" charset="0"/>
            </a:endParaRPr>
          </a:p>
        </p:txBody>
      </p:sp>
      <p:sp>
        <p:nvSpPr>
          <p:cNvPr id="4" name="文本框 3"/>
          <p:cNvSpPr txBox="1"/>
          <p:nvPr/>
        </p:nvSpPr>
        <p:spPr>
          <a:xfrm>
            <a:off x="640715" y="6250940"/>
            <a:ext cx="8194040" cy="368300"/>
          </a:xfrm>
          <a:prstGeom prst="rect">
            <a:avLst/>
          </a:prstGeom>
          <a:noFill/>
        </p:spPr>
        <p:txBody>
          <a:bodyPr wrap="none" rtlCol="0">
            <a:spAutoFit/>
          </a:bodyPr>
          <a:p>
            <a:r>
              <a:rPr lang="en-US" altLang="zh-CN"/>
              <a:t>Ze Liu, et.al. Swin Transformer: Hierarchical Vision Transformer using Shifted Windows.</a:t>
            </a:r>
            <a:endParaRPr lang="en-US" altLang="zh-CN"/>
          </a:p>
        </p:txBody>
      </p:sp>
      <p:pic>
        <p:nvPicPr>
          <p:cNvPr id="104" name="图片 103"/>
          <p:cNvPicPr>
            <a:picLocks noChangeAspect="1"/>
          </p:cNvPicPr>
          <p:nvPr/>
        </p:nvPicPr>
        <p:blipFill>
          <a:blip r:embed="rId2"/>
          <a:srcRect b="988"/>
          <a:stretch>
            <a:fillRect/>
          </a:stretch>
        </p:blipFill>
        <p:spPr>
          <a:xfrm>
            <a:off x="0" y="3126105"/>
            <a:ext cx="4824095" cy="2715260"/>
          </a:xfrm>
          <a:prstGeom prst="rect">
            <a:avLst/>
          </a:prstGeom>
          <a:noFill/>
          <a:ln w="9525">
            <a:noFill/>
          </a:ln>
        </p:spPr>
      </p:pic>
      <p:sp>
        <p:nvSpPr>
          <p:cNvPr id="5" name="文本框 4"/>
          <p:cNvSpPr txBox="1"/>
          <p:nvPr/>
        </p:nvSpPr>
        <p:spPr>
          <a:xfrm>
            <a:off x="8634095" y="918845"/>
            <a:ext cx="3310255" cy="2122805"/>
          </a:xfrm>
          <a:prstGeom prst="rect">
            <a:avLst/>
          </a:prstGeom>
          <a:noFill/>
        </p:spPr>
        <p:txBody>
          <a:bodyPr wrap="square" rtlCol="0">
            <a:spAutoFit/>
          </a:bodyPr>
          <a:p>
            <a:pPr fontAlgn="auto">
              <a:lnSpc>
                <a:spcPct val="150000"/>
              </a:lnSpc>
            </a:pPr>
            <a:r>
              <a:rPr lang="en-US" altLang="zh-CN" sz="3200" b="1">
                <a:latin typeface="Times New Roman" panose="02020603050405020304" charset="0"/>
                <a:cs typeface="Times New Roman" panose="02020603050405020304" charset="0"/>
                <a:sym typeface="+mn-ea"/>
              </a:rPr>
              <a:t>Challenges:</a:t>
            </a:r>
            <a:endParaRPr lang="en-US" altLang="zh-CN" sz="3200">
              <a:latin typeface="Times New Roman" panose="02020603050405020304" charset="0"/>
              <a:cs typeface="Times New Roman" panose="02020603050405020304" charset="0"/>
            </a:endParaRPr>
          </a:p>
          <a:p>
            <a:pPr fontAlgn="auto">
              <a:lnSpc>
                <a:spcPct val="150000"/>
              </a:lnSpc>
            </a:pPr>
            <a:r>
              <a:rPr lang="en-US" altLang="zh-CN" sz="2800">
                <a:latin typeface="Times New Roman" panose="02020603050405020304" charset="0"/>
                <a:cs typeface="Times New Roman" panose="02020603050405020304" charset="0"/>
              </a:rPr>
              <a:t>     - scale</a:t>
            </a:r>
            <a:endParaRPr lang="en-US" altLang="zh-CN" sz="2800">
              <a:latin typeface="Times New Roman" panose="02020603050405020304" charset="0"/>
              <a:cs typeface="Times New Roman" panose="02020603050405020304" charset="0"/>
            </a:endParaRPr>
          </a:p>
          <a:p>
            <a:pPr fontAlgn="auto">
              <a:lnSpc>
                <a:spcPct val="150000"/>
              </a:lnSpc>
            </a:pPr>
            <a:r>
              <a:rPr lang="en-US" altLang="zh-CN" sz="2800">
                <a:latin typeface="Times New Roman" panose="02020603050405020304" charset="0"/>
                <a:cs typeface="Times New Roman" panose="02020603050405020304" charset="0"/>
              </a:rPr>
              <a:t>     - computation </a:t>
            </a:r>
            <a:endParaRPr lang="en-US" altLang="zh-CN" sz="2800">
              <a:latin typeface="Times New Roman" panose="02020603050405020304" charset="0"/>
              <a:cs typeface="Times New Roman" panose="02020603050405020304" charset="0"/>
            </a:endParaRPr>
          </a:p>
        </p:txBody>
      </p:sp>
      <p:pic>
        <p:nvPicPr>
          <p:cNvPr id="118" name="图片 117"/>
          <p:cNvPicPr>
            <a:picLocks noChangeAspect="1"/>
          </p:cNvPicPr>
          <p:nvPr/>
        </p:nvPicPr>
        <p:blipFill>
          <a:blip r:embed="rId3"/>
          <a:srcRect r="3497" b="26082"/>
          <a:stretch>
            <a:fillRect/>
          </a:stretch>
        </p:blipFill>
        <p:spPr>
          <a:xfrm>
            <a:off x="5104130" y="3199765"/>
            <a:ext cx="6840000" cy="2641496"/>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010,&quot;width&quot;:11505}"/>
</p:tagLst>
</file>

<file path=ppt/tags/tag2.xml><?xml version="1.0" encoding="utf-8"?>
<p:tagLst xmlns:p="http://schemas.openxmlformats.org/presentationml/2006/main">
  <p:tag name="COMMONDATA" val="eyJoZGlkIjoiMGE2NjA5MDQ2YjUzZTFmZDUyYzMzYWJjMTVmNGY0NTUifQ=="/>
</p:tagLst>
</file>

<file path=ppt/theme/theme1.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7170</Words>
  <Application>WPS 演示</Application>
  <PresentationFormat>宽屏</PresentationFormat>
  <Paragraphs>443</Paragraphs>
  <Slides>28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Arial</vt:lpstr>
      <vt:lpstr>宋体</vt:lpstr>
      <vt:lpstr>Wingdings</vt:lpstr>
      <vt:lpstr>微软雅黑</vt:lpstr>
      <vt:lpstr>Calibri</vt:lpstr>
      <vt:lpstr>等线</vt:lpstr>
      <vt:lpstr>Arial</vt:lpstr>
      <vt:lpstr>Arial Unicode MS</vt:lpstr>
      <vt:lpstr>Calibri Light</vt:lpstr>
      <vt:lpstr>Calibri</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Rongchang Zhao</cp:lastModifiedBy>
  <cp:revision>51</cp:revision>
  <dcterms:created xsi:type="dcterms:W3CDTF">2022-05-10T07:17:00Z</dcterms:created>
  <dcterms:modified xsi:type="dcterms:W3CDTF">2022-06-10T09:36:56Z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C14F2D82903C431E850A86A4DB7AF31E</vt:lpwstr>
  </property>
  <property fmtid="{D5CDD505-2E9C-101B-9397-08002B2CF9AE}" pid="3" name="KSOProductBuildVer">
    <vt:lpwstr>2052-11.1.0.11744</vt:lpwstr>
  </property>
</Properties>
</file>